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2" r:id="rId4"/>
    <p:sldMasterId id="2147483694" r:id="rId5"/>
    <p:sldMasterId id="2147483709" r:id="rId6"/>
  </p:sldMasterIdLst>
  <p:notesMasterIdLst>
    <p:notesMasterId r:id="rId44"/>
  </p:notesMasterIdLst>
  <p:handoutMasterIdLst>
    <p:handoutMasterId r:id="rId45"/>
  </p:handoutMasterIdLst>
  <p:sldIdLst>
    <p:sldId id="258" r:id="rId7"/>
    <p:sldId id="297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CC33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7580" autoAdjust="0"/>
  </p:normalViewPr>
  <p:slideViewPr>
    <p:cSldViewPr>
      <p:cViewPr>
        <p:scale>
          <a:sx n="100" d="100"/>
          <a:sy n="100" d="100"/>
        </p:scale>
        <p:origin x="1880" y="568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EE643E-B408-EF4D-8775-B1BDA7FFEDD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9FC66C-BB5E-6744-893B-E4FE7E9CFB1D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smtClean="0"/>
            <a:t>Items not easily controllable in a shared way</a:t>
          </a:r>
          <a:endParaRPr lang="en-US" dirty="0"/>
        </a:p>
      </dgm:t>
    </dgm:pt>
    <dgm:pt modelId="{4D117C8D-9AE6-BC40-8A39-F57307AED740}" type="parTrans" cxnId="{FC21C700-43E2-5341-81E3-2C22D48D6CF8}">
      <dgm:prSet/>
      <dgm:spPr/>
      <dgm:t>
        <a:bodyPr/>
        <a:lstStyle/>
        <a:p>
          <a:endParaRPr lang="en-US"/>
        </a:p>
      </dgm:t>
    </dgm:pt>
    <dgm:pt modelId="{FE110643-0199-8244-BA00-F55C8BEEE00A}" type="sibTrans" cxnId="{FC21C700-43E2-5341-81E3-2C22D48D6CF8}">
      <dgm:prSet/>
      <dgm:spPr/>
      <dgm:t>
        <a:bodyPr/>
        <a:lstStyle/>
        <a:p>
          <a:endParaRPr lang="en-US"/>
        </a:p>
      </dgm:t>
    </dgm:pt>
    <dgm:pt modelId="{6ABCB5F2-54A6-3A42-96E5-4834DEA74575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smtClean="0"/>
            <a:t>Platform specific styling </a:t>
          </a:r>
          <a:endParaRPr lang="en-US" dirty="0"/>
        </a:p>
      </dgm:t>
    </dgm:pt>
    <dgm:pt modelId="{88BAC47C-A18A-9F4F-BA46-9BE9FF2F00FB}" type="parTrans" cxnId="{09BF5C50-C0BB-2B4E-9459-B955778FFD89}">
      <dgm:prSet/>
      <dgm:spPr/>
      <dgm:t>
        <a:bodyPr/>
        <a:lstStyle/>
        <a:p>
          <a:endParaRPr lang="en-US"/>
        </a:p>
      </dgm:t>
    </dgm:pt>
    <dgm:pt modelId="{744738D5-23C5-B74B-975B-AA577251B1B1}" type="sibTrans" cxnId="{09BF5C50-C0BB-2B4E-9459-B955778FFD89}">
      <dgm:prSet/>
      <dgm:spPr/>
      <dgm:t>
        <a:bodyPr/>
        <a:lstStyle/>
        <a:p>
          <a:endParaRPr lang="en-US"/>
        </a:p>
      </dgm:t>
    </dgm:pt>
    <dgm:pt modelId="{B19DED1C-D42F-E04D-9670-17CFB027B080}">
      <dgm:prSet/>
      <dgm:spPr/>
      <dgm:t>
        <a:bodyPr/>
        <a:lstStyle/>
        <a:p>
          <a:pPr rtl="0"/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</a:rPr>
            <a:t>Material Design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0189C7F0-7F8D-2C48-99D6-CDDE766D7291}" type="parTrans" cxnId="{1181FF4E-E7F0-DD44-95F6-6CA6ACA86B61}">
      <dgm:prSet/>
      <dgm:spPr/>
      <dgm:t>
        <a:bodyPr/>
        <a:lstStyle/>
        <a:p>
          <a:endParaRPr lang="en-US"/>
        </a:p>
      </dgm:t>
    </dgm:pt>
    <dgm:pt modelId="{0DE19473-6165-C047-8DAB-C10E94AB4EB2}" type="sibTrans" cxnId="{1181FF4E-E7F0-DD44-95F6-6CA6ACA86B61}">
      <dgm:prSet/>
      <dgm:spPr/>
      <dgm:t>
        <a:bodyPr/>
        <a:lstStyle/>
        <a:p>
          <a:endParaRPr lang="en-US"/>
        </a:p>
      </dgm:t>
    </dgm:pt>
    <dgm:pt modelId="{5F02CD8B-AE9B-A040-8E3C-AEA08CB2E9C1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smtClean="0"/>
            <a:t>Features that may only exist on one platform</a:t>
          </a:r>
          <a:endParaRPr lang="en-US" dirty="0"/>
        </a:p>
      </dgm:t>
    </dgm:pt>
    <dgm:pt modelId="{5C55EA8C-4D55-C043-B3F6-80896A102C77}" type="parTrans" cxnId="{4B2E13B6-049C-3F43-84B6-E3E6983451C3}">
      <dgm:prSet/>
      <dgm:spPr/>
      <dgm:t>
        <a:bodyPr/>
        <a:lstStyle/>
        <a:p>
          <a:endParaRPr lang="en-US"/>
        </a:p>
      </dgm:t>
    </dgm:pt>
    <dgm:pt modelId="{8BAC7187-0F80-6C48-9C47-1A1BBC38F616}" type="sibTrans" cxnId="{4B2E13B6-049C-3F43-84B6-E3E6983451C3}">
      <dgm:prSet/>
      <dgm:spPr/>
      <dgm:t>
        <a:bodyPr/>
        <a:lstStyle/>
        <a:p>
          <a:endParaRPr lang="en-US"/>
        </a:p>
      </dgm:t>
    </dgm:pt>
    <dgm:pt modelId="{BEE08A58-5088-534D-A060-53F3DD2B77CB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ForceTouch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A313A01B-E995-A743-AD08-DE9D89FB3725}" type="parTrans" cxnId="{9AAD0064-A947-1C46-BF0B-E200DC13DB32}">
      <dgm:prSet/>
      <dgm:spPr/>
      <dgm:t>
        <a:bodyPr/>
        <a:lstStyle/>
        <a:p>
          <a:endParaRPr lang="en-US"/>
        </a:p>
      </dgm:t>
    </dgm:pt>
    <dgm:pt modelId="{46879A16-EB77-164E-9FA3-A6BB111A2F86}" type="sibTrans" cxnId="{9AAD0064-A947-1C46-BF0B-E200DC13DB32}">
      <dgm:prSet/>
      <dgm:spPr/>
      <dgm:t>
        <a:bodyPr/>
        <a:lstStyle/>
        <a:p>
          <a:endParaRPr lang="en-US"/>
        </a:p>
      </dgm:t>
    </dgm:pt>
    <dgm:pt modelId="{1D27ECDF-8F20-4C40-A619-F9596E220CCA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smtClean="0"/>
            <a:t>Amount of platform specific code</a:t>
          </a:r>
          <a:endParaRPr lang="en-US" dirty="0"/>
        </a:p>
      </dgm:t>
    </dgm:pt>
    <dgm:pt modelId="{F4D9DA1E-D02E-1C48-8ECD-EB270F655616}" type="parTrans" cxnId="{0573AE0E-5CEA-8E48-858A-76FD492CEAB9}">
      <dgm:prSet/>
      <dgm:spPr/>
      <dgm:t>
        <a:bodyPr/>
        <a:lstStyle/>
        <a:p>
          <a:endParaRPr lang="en-US"/>
        </a:p>
      </dgm:t>
    </dgm:pt>
    <dgm:pt modelId="{C541DDBC-93AD-E543-A767-A055EFAF24A4}" type="sibTrans" cxnId="{0573AE0E-5CEA-8E48-858A-76FD492CEAB9}">
      <dgm:prSet/>
      <dgm:spPr/>
      <dgm:t>
        <a:bodyPr/>
        <a:lstStyle/>
        <a:p>
          <a:endParaRPr lang="en-US"/>
        </a:p>
      </dgm:t>
    </dgm:pt>
    <dgm:pt modelId="{30C3D701-04D1-EA43-8F3E-E4F0C7C735A4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ActionBar</a:t>
          </a:r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</a:rPr>
            <a:t> / </a:t>
          </a:r>
          <a:r>
            <a:rPr lang="en-US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SupportActionBar</a:t>
          </a:r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</a:rPr>
            <a:t> Coloring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9D80B9F6-F816-2C45-9153-6B5160EDE7CF}" type="sibTrans" cxnId="{24D939C9-B2E6-7146-AAFC-0206CC6A5B8E}">
      <dgm:prSet/>
      <dgm:spPr/>
      <dgm:t>
        <a:bodyPr/>
        <a:lstStyle/>
        <a:p>
          <a:endParaRPr lang="en-US"/>
        </a:p>
      </dgm:t>
    </dgm:pt>
    <dgm:pt modelId="{037753D0-921D-8440-8655-9B26AB9A889A}" type="parTrans" cxnId="{24D939C9-B2E6-7146-AAFC-0206CC6A5B8E}">
      <dgm:prSet/>
      <dgm:spPr/>
      <dgm:t>
        <a:bodyPr/>
        <a:lstStyle/>
        <a:p>
          <a:endParaRPr lang="en-US"/>
        </a:p>
      </dgm:t>
    </dgm:pt>
    <dgm:pt modelId="{64AA0F0E-14CE-4340-8A1D-7A5CE9739E46}">
      <dgm:prSet/>
      <dgm:spPr>
        <a:solidFill>
          <a:srgbClr val="0097AB"/>
        </a:solidFill>
      </dgm:spPr>
      <dgm:t>
        <a:bodyPr/>
        <a:lstStyle/>
        <a:p>
          <a:r>
            <a:rPr lang="en-US" dirty="0" smtClean="0"/>
            <a:t>Stability</a:t>
          </a:r>
          <a:endParaRPr lang="en-US" dirty="0"/>
        </a:p>
      </dgm:t>
    </dgm:pt>
    <dgm:pt modelId="{2DF3DB6E-4F7B-C345-8F73-CB0B28A53658}" type="parTrans" cxnId="{DEE874A9-D076-2046-8D29-00258958E9D4}">
      <dgm:prSet/>
      <dgm:spPr/>
      <dgm:t>
        <a:bodyPr/>
        <a:lstStyle/>
        <a:p>
          <a:endParaRPr lang="en-US"/>
        </a:p>
      </dgm:t>
    </dgm:pt>
    <dgm:pt modelId="{2107A134-DD10-164C-AD4B-7AA1325C2A94}" type="sibTrans" cxnId="{DEE874A9-D076-2046-8D29-00258958E9D4}">
      <dgm:prSet/>
      <dgm:spPr/>
      <dgm:t>
        <a:bodyPr/>
        <a:lstStyle/>
        <a:p>
          <a:endParaRPr lang="en-US"/>
        </a:p>
      </dgm:t>
    </dgm:pt>
    <dgm:pt modelId="{AC663F0B-10BD-D143-81E4-3C7976C6FFC7}" type="pres">
      <dgm:prSet presAssocID="{82EE643E-B408-EF4D-8775-B1BDA7FFEDD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A596D8-EE79-FC4E-8D7F-B31653EE651A}" type="pres">
      <dgm:prSet presAssocID="{939FC66C-BB5E-6744-893B-E4FE7E9CFB1D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3B6DBB-0C11-8640-BA75-49905D06B4CF}" type="pres">
      <dgm:prSet presAssocID="{939FC66C-BB5E-6744-893B-E4FE7E9CFB1D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E697E4-D5B7-8C4C-B1E0-6D05914B035C}" type="pres">
      <dgm:prSet presAssocID="{6ABCB5F2-54A6-3A42-96E5-4834DEA74575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35EF4-A8A0-9A47-91C6-4EB18873F5AA}" type="pres">
      <dgm:prSet presAssocID="{6ABCB5F2-54A6-3A42-96E5-4834DEA74575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A2BCFD-F9BE-C34C-A1BD-45B0CED556C7}" type="pres">
      <dgm:prSet presAssocID="{5F02CD8B-AE9B-A040-8E3C-AEA08CB2E9C1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478840-9FAF-BF48-9F33-760B69DE3F0F}" type="pres">
      <dgm:prSet presAssocID="{5F02CD8B-AE9B-A040-8E3C-AEA08CB2E9C1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A3E744-FBA4-2A45-B1F2-A4F4A3D198DD}" type="pres">
      <dgm:prSet presAssocID="{1D27ECDF-8F20-4C40-A619-F9596E220CC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66D830-C24A-C045-B059-CB3B619A953E}" type="pres">
      <dgm:prSet presAssocID="{C541DDBC-93AD-E543-A767-A055EFAF24A4}" presName="spacer" presStyleCnt="0"/>
      <dgm:spPr/>
    </dgm:pt>
    <dgm:pt modelId="{EEA0F8F7-0940-964E-AB9E-0677333F12D0}" type="pres">
      <dgm:prSet presAssocID="{64AA0F0E-14CE-4340-8A1D-7A5CE9739E46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73AE0E-5CEA-8E48-858A-76FD492CEAB9}" srcId="{82EE643E-B408-EF4D-8775-B1BDA7FFEDD3}" destId="{1D27ECDF-8F20-4C40-A619-F9596E220CCA}" srcOrd="3" destOrd="0" parTransId="{F4D9DA1E-D02E-1C48-8ECD-EB270F655616}" sibTransId="{C541DDBC-93AD-E543-A767-A055EFAF24A4}"/>
    <dgm:cxn modelId="{779D00CB-1A38-A04C-A88F-57D295E0EAC0}" type="presOf" srcId="{BEE08A58-5088-534D-A060-53F3DD2B77CB}" destId="{F6478840-9FAF-BF48-9F33-760B69DE3F0F}" srcOrd="0" destOrd="0" presId="urn:microsoft.com/office/officeart/2005/8/layout/vList2"/>
    <dgm:cxn modelId="{6C9A3FB0-A066-004C-8131-FC3996B64075}" type="presOf" srcId="{939FC66C-BB5E-6744-893B-E4FE7E9CFB1D}" destId="{8DA596D8-EE79-FC4E-8D7F-B31653EE651A}" srcOrd="0" destOrd="0" presId="urn:microsoft.com/office/officeart/2005/8/layout/vList2"/>
    <dgm:cxn modelId="{24D939C9-B2E6-7146-AAFC-0206CC6A5B8E}" srcId="{939FC66C-BB5E-6744-893B-E4FE7E9CFB1D}" destId="{30C3D701-04D1-EA43-8F3E-E4F0C7C735A4}" srcOrd="0" destOrd="0" parTransId="{037753D0-921D-8440-8655-9B26AB9A889A}" sibTransId="{9D80B9F6-F816-2C45-9153-6B5160EDE7CF}"/>
    <dgm:cxn modelId="{742126A3-7F17-8C44-BF23-D1C62D9A5726}" type="presOf" srcId="{1D27ECDF-8F20-4C40-A619-F9596E220CCA}" destId="{83A3E744-FBA4-2A45-B1F2-A4F4A3D198DD}" srcOrd="0" destOrd="0" presId="urn:microsoft.com/office/officeart/2005/8/layout/vList2"/>
    <dgm:cxn modelId="{A1866F33-9751-EA4B-A103-C5E39A7824DE}" type="presOf" srcId="{82EE643E-B408-EF4D-8775-B1BDA7FFEDD3}" destId="{AC663F0B-10BD-D143-81E4-3C7976C6FFC7}" srcOrd="0" destOrd="0" presId="urn:microsoft.com/office/officeart/2005/8/layout/vList2"/>
    <dgm:cxn modelId="{CD40A20D-CDE0-5345-ABFB-2CE1FE1A2430}" type="presOf" srcId="{5F02CD8B-AE9B-A040-8E3C-AEA08CB2E9C1}" destId="{C8A2BCFD-F9BE-C34C-A1BD-45B0CED556C7}" srcOrd="0" destOrd="0" presId="urn:microsoft.com/office/officeart/2005/8/layout/vList2"/>
    <dgm:cxn modelId="{4B2E13B6-049C-3F43-84B6-E3E6983451C3}" srcId="{82EE643E-B408-EF4D-8775-B1BDA7FFEDD3}" destId="{5F02CD8B-AE9B-A040-8E3C-AEA08CB2E9C1}" srcOrd="2" destOrd="0" parTransId="{5C55EA8C-4D55-C043-B3F6-80896A102C77}" sibTransId="{8BAC7187-0F80-6C48-9C47-1A1BBC38F616}"/>
    <dgm:cxn modelId="{09BF5C50-C0BB-2B4E-9459-B955778FFD89}" srcId="{82EE643E-B408-EF4D-8775-B1BDA7FFEDD3}" destId="{6ABCB5F2-54A6-3A42-96E5-4834DEA74575}" srcOrd="1" destOrd="0" parTransId="{88BAC47C-A18A-9F4F-BA46-9BE9FF2F00FB}" sibTransId="{744738D5-23C5-B74B-975B-AA577251B1B1}"/>
    <dgm:cxn modelId="{16DE8D9F-AFD9-EB4A-829A-D4D086CE513D}" type="presOf" srcId="{64AA0F0E-14CE-4340-8A1D-7A5CE9739E46}" destId="{EEA0F8F7-0940-964E-AB9E-0677333F12D0}" srcOrd="0" destOrd="0" presId="urn:microsoft.com/office/officeart/2005/8/layout/vList2"/>
    <dgm:cxn modelId="{9AAD0064-A947-1C46-BF0B-E200DC13DB32}" srcId="{5F02CD8B-AE9B-A040-8E3C-AEA08CB2E9C1}" destId="{BEE08A58-5088-534D-A060-53F3DD2B77CB}" srcOrd="0" destOrd="0" parTransId="{A313A01B-E995-A743-AD08-DE9D89FB3725}" sibTransId="{46879A16-EB77-164E-9FA3-A6BB111A2F86}"/>
    <dgm:cxn modelId="{1181FF4E-E7F0-DD44-95F6-6CA6ACA86B61}" srcId="{6ABCB5F2-54A6-3A42-96E5-4834DEA74575}" destId="{B19DED1C-D42F-E04D-9670-17CFB027B080}" srcOrd="0" destOrd="0" parTransId="{0189C7F0-7F8D-2C48-99D6-CDDE766D7291}" sibTransId="{0DE19473-6165-C047-8DAB-C10E94AB4EB2}"/>
    <dgm:cxn modelId="{DEE874A9-D076-2046-8D29-00258958E9D4}" srcId="{82EE643E-B408-EF4D-8775-B1BDA7FFEDD3}" destId="{64AA0F0E-14CE-4340-8A1D-7A5CE9739E46}" srcOrd="4" destOrd="0" parTransId="{2DF3DB6E-4F7B-C345-8F73-CB0B28A53658}" sibTransId="{2107A134-DD10-164C-AD4B-7AA1325C2A94}"/>
    <dgm:cxn modelId="{B89EE32A-3B9D-0549-B320-B3C74FD4B73F}" type="presOf" srcId="{30C3D701-04D1-EA43-8F3E-E4F0C7C735A4}" destId="{143B6DBB-0C11-8640-BA75-49905D06B4CF}" srcOrd="0" destOrd="0" presId="urn:microsoft.com/office/officeart/2005/8/layout/vList2"/>
    <dgm:cxn modelId="{265F030C-FA39-7E44-8BFC-A251D9F079FC}" type="presOf" srcId="{B19DED1C-D42F-E04D-9670-17CFB027B080}" destId="{D2935EF4-A8A0-9A47-91C6-4EB18873F5AA}" srcOrd="0" destOrd="0" presId="urn:microsoft.com/office/officeart/2005/8/layout/vList2"/>
    <dgm:cxn modelId="{FC21C700-43E2-5341-81E3-2C22D48D6CF8}" srcId="{82EE643E-B408-EF4D-8775-B1BDA7FFEDD3}" destId="{939FC66C-BB5E-6744-893B-E4FE7E9CFB1D}" srcOrd="0" destOrd="0" parTransId="{4D117C8D-9AE6-BC40-8A39-F57307AED740}" sibTransId="{FE110643-0199-8244-BA00-F55C8BEEE00A}"/>
    <dgm:cxn modelId="{82A6CCB4-CE5A-F048-A415-A0600A2EF600}" type="presOf" srcId="{6ABCB5F2-54A6-3A42-96E5-4834DEA74575}" destId="{9BE697E4-D5B7-8C4C-B1E0-6D05914B035C}" srcOrd="0" destOrd="0" presId="urn:microsoft.com/office/officeart/2005/8/layout/vList2"/>
    <dgm:cxn modelId="{64178F5B-1E25-804B-8C38-0265F3F23AB3}" type="presParOf" srcId="{AC663F0B-10BD-D143-81E4-3C7976C6FFC7}" destId="{8DA596D8-EE79-FC4E-8D7F-B31653EE651A}" srcOrd="0" destOrd="0" presId="urn:microsoft.com/office/officeart/2005/8/layout/vList2"/>
    <dgm:cxn modelId="{D53AEB90-41C3-2141-800A-687A27D1576E}" type="presParOf" srcId="{AC663F0B-10BD-D143-81E4-3C7976C6FFC7}" destId="{143B6DBB-0C11-8640-BA75-49905D06B4CF}" srcOrd="1" destOrd="0" presId="urn:microsoft.com/office/officeart/2005/8/layout/vList2"/>
    <dgm:cxn modelId="{BFF99AAB-2D27-5445-B67C-BE44BAEE973B}" type="presParOf" srcId="{AC663F0B-10BD-D143-81E4-3C7976C6FFC7}" destId="{9BE697E4-D5B7-8C4C-B1E0-6D05914B035C}" srcOrd="2" destOrd="0" presId="urn:microsoft.com/office/officeart/2005/8/layout/vList2"/>
    <dgm:cxn modelId="{717CFE8F-A9BA-AC42-A4BF-31677A8A0B05}" type="presParOf" srcId="{AC663F0B-10BD-D143-81E4-3C7976C6FFC7}" destId="{D2935EF4-A8A0-9A47-91C6-4EB18873F5AA}" srcOrd="3" destOrd="0" presId="urn:microsoft.com/office/officeart/2005/8/layout/vList2"/>
    <dgm:cxn modelId="{2FF553B2-7E2D-4149-8B20-5E94C2DC62FE}" type="presParOf" srcId="{AC663F0B-10BD-D143-81E4-3C7976C6FFC7}" destId="{C8A2BCFD-F9BE-C34C-A1BD-45B0CED556C7}" srcOrd="4" destOrd="0" presId="urn:microsoft.com/office/officeart/2005/8/layout/vList2"/>
    <dgm:cxn modelId="{56A5B969-035D-F948-B9E4-2935AC4201ED}" type="presParOf" srcId="{AC663F0B-10BD-D143-81E4-3C7976C6FFC7}" destId="{F6478840-9FAF-BF48-9F33-760B69DE3F0F}" srcOrd="5" destOrd="0" presId="urn:microsoft.com/office/officeart/2005/8/layout/vList2"/>
    <dgm:cxn modelId="{CF4D1F7A-61D9-ED41-A91D-928B4D4B0BBB}" type="presParOf" srcId="{AC663F0B-10BD-D143-81E4-3C7976C6FFC7}" destId="{83A3E744-FBA4-2A45-B1F2-A4F4A3D198DD}" srcOrd="6" destOrd="0" presId="urn:microsoft.com/office/officeart/2005/8/layout/vList2"/>
    <dgm:cxn modelId="{22170747-B899-D447-A922-69734EABFF49}" type="presParOf" srcId="{AC663F0B-10BD-D143-81E4-3C7976C6FFC7}" destId="{7066D830-C24A-C045-B059-CB3B619A953E}" srcOrd="7" destOrd="0" presId="urn:microsoft.com/office/officeart/2005/8/layout/vList2"/>
    <dgm:cxn modelId="{4197138B-65D7-3949-B6ED-BC8D7140837C}" type="presParOf" srcId="{AC663F0B-10BD-D143-81E4-3C7976C6FFC7}" destId="{EEA0F8F7-0940-964E-AB9E-0677333F12D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30BF1-E47F-4A40-A493-02F99A03DD9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3757EA-0EAD-0C47-A647-9E157F7B4D00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err="1" smtClean="0"/>
            <a:t>MVVMCross</a:t>
          </a:r>
          <a:r>
            <a:rPr lang="en-US" dirty="0" smtClean="0"/>
            <a:t> 4 offers special Library for Forms</a:t>
          </a:r>
          <a:endParaRPr lang="en-US" dirty="0"/>
        </a:p>
      </dgm:t>
    </dgm:pt>
    <dgm:pt modelId="{07B01CF1-D7D6-1943-A7E1-D68EF58ED29B}" type="parTrans" cxnId="{ECB6220E-C9B5-3A4F-92DA-50931D934036}">
      <dgm:prSet/>
      <dgm:spPr/>
      <dgm:t>
        <a:bodyPr/>
        <a:lstStyle/>
        <a:p>
          <a:endParaRPr lang="en-US"/>
        </a:p>
      </dgm:t>
    </dgm:pt>
    <dgm:pt modelId="{1BE89F20-3BCE-7A40-9651-99AA10142446}" type="sibTrans" cxnId="{ECB6220E-C9B5-3A4F-92DA-50931D934036}">
      <dgm:prSet/>
      <dgm:spPr/>
      <dgm:t>
        <a:bodyPr/>
        <a:lstStyle/>
        <a:p>
          <a:endParaRPr lang="en-US"/>
        </a:p>
      </dgm:t>
    </dgm:pt>
    <dgm:pt modelId="{79159E8C-0A8B-0A4A-9A61-0E33D86B86AA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smtClean="0"/>
            <a:t>Resolution of what page to load by convention</a:t>
          </a:r>
          <a:endParaRPr lang="en-US" dirty="0"/>
        </a:p>
      </dgm:t>
    </dgm:pt>
    <dgm:pt modelId="{669FDE42-0E3E-0B4C-9820-202C5A8ED772}" type="parTrans" cxnId="{669ADFCC-6121-4140-8CDD-709DD177D326}">
      <dgm:prSet/>
      <dgm:spPr/>
      <dgm:t>
        <a:bodyPr/>
        <a:lstStyle/>
        <a:p>
          <a:endParaRPr lang="en-US"/>
        </a:p>
      </dgm:t>
    </dgm:pt>
    <dgm:pt modelId="{66F39ECB-7D93-B048-AA64-FE90E6A6B4D9}" type="sibTrans" cxnId="{669ADFCC-6121-4140-8CDD-709DD177D326}">
      <dgm:prSet/>
      <dgm:spPr/>
      <dgm:t>
        <a:bodyPr/>
        <a:lstStyle/>
        <a:p>
          <a:endParaRPr lang="en-US"/>
        </a:p>
      </dgm:t>
    </dgm:pt>
    <dgm:pt modelId="{8D7BFBF6-FB6B-954F-BC0D-6ECAE916F4F6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LoginViewModel</a:t>
          </a:r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</a:rPr>
            <a:t> tries to load </a:t>
          </a:r>
          <a:r>
            <a:rPr lang="en-US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LoginPage.xaml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C4E5613F-BA25-CE42-9EF8-317FE88F789E}" type="parTrans" cxnId="{82F2CF07-0721-3C48-B3CE-D97CF7F5C65B}">
      <dgm:prSet/>
      <dgm:spPr/>
      <dgm:t>
        <a:bodyPr/>
        <a:lstStyle/>
        <a:p>
          <a:endParaRPr lang="en-US"/>
        </a:p>
      </dgm:t>
    </dgm:pt>
    <dgm:pt modelId="{8CD042B1-642D-F34E-A1D2-0BD2C1F908B8}" type="sibTrans" cxnId="{82F2CF07-0721-3C48-B3CE-D97CF7F5C65B}">
      <dgm:prSet/>
      <dgm:spPr/>
      <dgm:t>
        <a:bodyPr/>
        <a:lstStyle/>
        <a:p>
          <a:endParaRPr lang="en-US"/>
        </a:p>
      </dgm:t>
    </dgm:pt>
    <dgm:pt modelId="{8F244FC1-4520-6242-892A-0613DADDA07F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smtClean="0"/>
            <a:t>Android has MvxFormsDroidPagePresenter</a:t>
          </a:r>
          <a:endParaRPr lang="en-US"/>
        </a:p>
      </dgm:t>
    </dgm:pt>
    <dgm:pt modelId="{FA0A5EC0-FF7F-3341-962A-B069C324D3D2}" type="parTrans" cxnId="{AC427AF7-5AC5-8A4E-86F3-ED4FBEDD3A3F}">
      <dgm:prSet/>
      <dgm:spPr/>
      <dgm:t>
        <a:bodyPr/>
        <a:lstStyle/>
        <a:p>
          <a:endParaRPr lang="en-US"/>
        </a:p>
      </dgm:t>
    </dgm:pt>
    <dgm:pt modelId="{288A75CE-4612-1A45-BFF3-1E7A67FC58EB}" type="sibTrans" cxnId="{AC427AF7-5AC5-8A4E-86F3-ED4FBEDD3A3F}">
      <dgm:prSet/>
      <dgm:spPr/>
      <dgm:t>
        <a:bodyPr/>
        <a:lstStyle/>
        <a:p>
          <a:endParaRPr lang="en-US"/>
        </a:p>
      </dgm:t>
    </dgm:pt>
    <dgm:pt modelId="{978AA6DA-A25C-1547-A0DF-99C37C76BA9E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smtClean="0"/>
            <a:t>iOS uses MvxFormsIosPagePresenter</a:t>
          </a:r>
          <a:endParaRPr lang="en-US"/>
        </a:p>
      </dgm:t>
    </dgm:pt>
    <dgm:pt modelId="{155EB1B5-3435-3349-97BF-5BF0ACF62291}" type="parTrans" cxnId="{303F4A90-E822-9242-9B3B-8C66449618A7}">
      <dgm:prSet/>
      <dgm:spPr/>
      <dgm:t>
        <a:bodyPr/>
        <a:lstStyle/>
        <a:p>
          <a:endParaRPr lang="en-US"/>
        </a:p>
      </dgm:t>
    </dgm:pt>
    <dgm:pt modelId="{ED12ECAF-99B9-A840-B08D-2773AA1602C7}" type="sibTrans" cxnId="{303F4A90-E822-9242-9B3B-8C66449618A7}">
      <dgm:prSet/>
      <dgm:spPr/>
      <dgm:t>
        <a:bodyPr/>
        <a:lstStyle/>
        <a:p>
          <a:endParaRPr lang="en-US"/>
        </a:p>
      </dgm:t>
    </dgm:pt>
    <dgm:pt modelId="{64B4EAE0-FBC3-4448-9B58-0A3EB8D07CAC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smtClean="0"/>
            <a:t>Expects app to use a NavigationPage</a:t>
          </a:r>
          <a:endParaRPr lang="en-US"/>
        </a:p>
      </dgm:t>
    </dgm:pt>
    <dgm:pt modelId="{E535F3E2-3CB6-FC41-B885-CDA40719CC8E}" type="parTrans" cxnId="{985A89B5-C135-A04F-93D4-00A21D09C2FC}">
      <dgm:prSet/>
      <dgm:spPr/>
      <dgm:t>
        <a:bodyPr/>
        <a:lstStyle/>
        <a:p>
          <a:endParaRPr lang="en-US"/>
        </a:p>
      </dgm:t>
    </dgm:pt>
    <dgm:pt modelId="{22DA5AE0-73C1-5B49-A230-B7894494317A}" type="sibTrans" cxnId="{985A89B5-C135-A04F-93D4-00A21D09C2FC}">
      <dgm:prSet/>
      <dgm:spPr/>
      <dgm:t>
        <a:bodyPr/>
        <a:lstStyle/>
        <a:p>
          <a:endParaRPr lang="en-US"/>
        </a:p>
      </dgm:t>
    </dgm:pt>
    <dgm:pt modelId="{120BEE10-BF37-1841-9682-9DBD0F7ADB9B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smtClean="0"/>
            <a:t>As always, can replace out default implementations</a:t>
          </a:r>
          <a:endParaRPr lang="en-US" dirty="0"/>
        </a:p>
      </dgm:t>
    </dgm:pt>
    <dgm:pt modelId="{8820A152-7CA8-4B4B-92D2-2509B8028602}" type="parTrans" cxnId="{6BCCE5AE-391B-0E42-BF06-1C8A8089EA79}">
      <dgm:prSet/>
      <dgm:spPr/>
      <dgm:t>
        <a:bodyPr/>
        <a:lstStyle/>
        <a:p>
          <a:endParaRPr lang="en-US"/>
        </a:p>
      </dgm:t>
    </dgm:pt>
    <dgm:pt modelId="{59D3EC80-DA35-7F41-8389-2E3330CDE06C}" type="sibTrans" cxnId="{6BCCE5AE-391B-0E42-BF06-1C8A8089EA79}">
      <dgm:prSet/>
      <dgm:spPr/>
      <dgm:t>
        <a:bodyPr/>
        <a:lstStyle/>
        <a:p>
          <a:endParaRPr lang="en-US"/>
        </a:p>
      </dgm:t>
    </dgm:pt>
    <dgm:pt modelId="{297908AD-CDBE-7644-B000-9298EBEBB3AC}" type="pres">
      <dgm:prSet presAssocID="{D1130BF1-E47F-4A40-A493-02F99A03DD9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93C453-C2C9-874C-B062-F44C44355C7D}" type="pres">
      <dgm:prSet presAssocID="{BD3757EA-0EAD-0C47-A647-9E157F7B4D00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0737D0-703A-AD4C-87D7-8726B6474C03}" type="pres">
      <dgm:prSet presAssocID="{1BE89F20-3BCE-7A40-9651-99AA10142446}" presName="spacer" presStyleCnt="0"/>
      <dgm:spPr/>
    </dgm:pt>
    <dgm:pt modelId="{C8F22D96-5823-084E-81E6-7EDE0A0EEFDD}" type="pres">
      <dgm:prSet presAssocID="{79159E8C-0A8B-0A4A-9A61-0E33D86B86AA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3F8C77-3E11-694E-A8AD-21DB65CD875E}" type="pres">
      <dgm:prSet presAssocID="{79159E8C-0A8B-0A4A-9A61-0E33D86B86A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064422-EB5E-C14B-A264-9BED0F0F9E93}" type="pres">
      <dgm:prSet presAssocID="{8F244FC1-4520-6242-892A-0613DADDA07F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A4C6CD-09B0-9B42-B7F5-F9A6175C960E}" type="pres">
      <dgm:prSet presAssocID="{288A75CE-4612-1A45-BFF3-1E7A67FC58EB}" presName="spacer" presStyleCnt="0"/>
      <dgm:spPr/>
    </dgm:pt>
    <dgm:pt modelId="{02BA89E1-36F1-C347-B459-CF37A0EFC626}" type="pres">
      <dgm:prSet presAssocID="{978AA6DA-A25C-1547-A0DF-99C37C76BA9E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C6726B-ECDB-1A4B-8E10-17294ADE3194}" type="pres">
      <dgm:prSet presAssocID="{ED12ECAF-99B9-A840-B08D-2773AA1602C7}" presName="spacer" presStyleCnt="0"/>
      <dgm:spPr/>
    </dgm:pt>
    <dgm:pt modelId="{ED4BD1E3-4F02-B144-B51F-7884A215F8CC}" type="pres">
      <dgm:prSet presAssocID="{64B4EAE0-FBC3-4448-9B58-0A3EB8D07CAC}" presName="parentText" presStyleLbl="node1" presStyleIdx="4" presStyleCnt="6" custLinFactNeighborY="-1789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792E90-7882-FB4A-A5C8-3E4BB3E0D0D9}" type="pres">
      <dgm:prSet presAssocID="{22DA5AE0-73C1-5B49-A230-B7894494317A}" presName="spacer" presStyleCnt="0"/>
      <dgm:spPr/>
    </dgm:pt>
    <dgm:pt modelId="{5BC8EC7B-9F34-404F-BCAD-DFDE463760E1}" type="pres">
      <dgm:prSet presAssocID="{120BEE10-BF37-1841-9682-9DBD0F7ADB9B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02DC5E-16FE-8045-AEF2-A46D164F9961}" type="presOf" srcId="{64B4EAE0-FBC3-4448-9B58-0A3EB8D07CAC}" destId="{ED4BD1E3-4F02-B144-B51F-7884A215F8CC}" srcOrd="0" destOrd="0" presId="urn:microsoft.com/office/officeart/2005/8/layout/vList2"/>
    <dgm:cxn modelId="{AC427AF7-5AC5-8A4E-86F3-ED4FBEDD3A3F}" srcId="{D1130BF1-E47F-4A40-A493-02F99A03DD9A}" destId="{8F244FC1-4520-6242-892A-0613DADDA07F}" srcOrd="2" destOrd="0" parTransId="{FA0A5EC0-FF7F-3341-962A-B069C324D3D2}" sibTransId="{288A75CE-4612-1A45-BFF3-1E7A67FC58EB}"/>
    <dgm:cxn modelId="{93E52B90-9818-964A-850E-F9D5EBDD5A1C}" type="presOf" srcId="{978AA6DA-A25C-1547-A0DF-99C37C76BA9E}" destId="{02BA89E1-36F1-C347-B459-CF37A0EFC626}" srcOrd="0" destOrd="0" presId="urn:microsoft.com/office/officeart/2005/8/layout/vList2"/>
    <dgm:cxn modelId="{328FE9E0-1E8F-E346-AFEC-24DABF517593}" type="presOf" srcId="{79159E8C-0A8B-0A4A-9A61-0E33D86B86AA}" destId="{C8F22D96-5823-084E-81E6-7EDE0A0EEFDD}" srcOrd="0" destOrd="0" presId="urn:microsoft.com/office/officeart/2005/8/layout/vList2"/>
    <dgm:cxn modelId="{6BCCE5AE-391B-0E42-BF06-1C8A8089EA79}" srcId="{D1130BF1-E47F-4A40-A493-02F99A03DD9A}" destId="{120BEE10-BF37-1841-9682-9DBD0F7ADB9B}" srcOrd="5" destOrd="0" parTransId="{8820A152-7CA8-4B4B-92D2-2509B8028602}" sibTransId="{59D3EC80-DA35-7F41-8389-2E3330CDE06C}"/>
    <dgm:cxn modelId="{EE712429-8BBE-FD4A-8BF7-E69A791518A2}" type="presOf" srcId="{D1130BF1-E47F-4A40-A493-02F99A03DD9A}" destId="{297908AD-CDBE-7644-B000-9298EBEBB3AC}" srcOrd="0" destOrd="0" presId="urn:microsoft.com/office/officeart/2005/8/layout/vList2"/>
    <dgm:cxn modelId="{03DD1C79-D376-5142-B969-4DFD48C43E0F}" type="presOf" srcId="{8F244FC1-4520-6242-892A-0613DADDA07F}" destId="{19064422-EB5E-C14B-A264-9BED0F0F9E93}" srcOrd="0" destOrd="0" presId="urn:microsoft.com/office/officeart/2005/8/layout/vList2"/>
    <dgm:cxn modelId="{781FA3F1-6A29-4D4B-9CB0-8C388AEC3106}" type="presOf" srcId="{120BEE10-BF37-1841-9682-9DBD0F7ADB9B}" destId="{5BC8EC7B-9F34-404F-BCAD-DFDE463760E1}" srcOrd="0" destOrd="0" presId="urn:microsoft.com/office/officeart/2005/8/layout/vList2"/>
    <dgm:cxn modelId="{0255394C-05BE-5147-BD76-2B4E75BE72F0}" type="presOf" srcId="{8D7BFBF6-FB6B-954F-BC0D-6ECAE916F4F6}" destId="{963F8C77-3E11-694E-A8AD-21DB65CD875E}" srcOrd="0" destOrd="0" presId="urn:microsoft.com/office/officeart/2005/8/layout/vList2"/>
    <dgm:cxn modelId="{669ADFCC-6121-4140-8CDD-709DD177D326}" srcId="{D1130BF1-E47F-4A40-A493-02F99A03DD9A}" destId="{79159E8C-0A8B-0A4A-9A61-0E33D86B86AA}" srcOrd="1" destOrd="0" parTransId="{669FDE42-0E3E-0B4C-9820-202C5A8ED772}" sibTransId="{66F39ECB-7D93-B048-AA64-FE90E6A6B4D9}"/>
    <dgm:cxn modelId="{ECB6220E-C9B5-3A4F-92DA-50931D934036}" srcId="{D1130BF1-E47F-4A40-A493-02F99A03DD9A}" destId="{BD3757EA-0EAD-0C47-A647-9E157F7B4D00}" srcOrd="0" destOrd="0" parTransId="{07B01CF1-D7D6-1943-A7E1-D68EF58ED29B}" sibTransId="{1BE89F20-3BCE-7A40-9651-99AA10142446}"/>
    <dgm:cxn modelId="{A58C74A6-CE54-C34F-BC6F-0E72F3B58CD1}" type="presOf" srcId="{BD3757EA-0EAD-0C47-A647-9E157F7B4D00}" destId="{5093C453-C2C9-874C-B062-F44C44355C7D}" srcOrd="0" destOrd="0" presId="urn:microsoft.com/office/officeart/2005/8/layout/vList2"/>
    <dgm:cxn modelId="{303F4A90-E822-9242-9B3B-8C66449618A7}" srcId="{D1130BF1-E47F-4A40-A493-02F99A03DD9A}" destId="{978AA6DA-A25C-1547-A0DF-99C37C76BA9E}" srcOrd="3" destOrd="0" parTransId="{155EB1B5-3435-3349-97BF-5BF0ACF62291}" sibTransId="{ED12ECAF-99B9-A840-B08D-2773AA1602C7}"/>
    <dgm:cxn modelId="{82F2CF07-0721-3C48-B3CE-D97CF7F5C65B}" srcId="{79159E8C-0A8B-0A4A-9A61-0E33D86B86AA}" destId="{8D7BFBF6-FB6B-954F-BC0D-6ECAE916F4F6}" srcOrd="0" destOrd="0" parTransId="{C4E5613F-BA25-CE42-9EF8-317FE88F789E}" sibTransId="{8CD042B1-642D-F34E-A1D2-0BD2C1F908B8}"/>
    <dgm:cxn modelId="{985A89B5-C135-A04F-93D4-00A21D09C2FC}" srcId="{D1130BF1-E47F-4A40-A493-02F99A03DD9A}" destId="{64B4EAE0-FBC3-4448-9B58-0A3EB8D07CAC}" srcOrd="4" destOrd="0" parTransId="{E535F3E2-3CB6-FC41-B885-CDA40719CC8E}" sibTransId="{22DA5AE0-73C1-5B49-A230-B7894494317A}"/>
    <dgm:cxn modelId="{3F3ECCA5-B9A8-184A-B726-EB3BE78661AC}" type="presParOf" srcId="{297908AD-CDBE-7644-B000-9298EBEBB3AC}" destId="{5093C453-C2C9-874C-B062-F44C44355C7D}" srcOrd="0" destOrd="0" presId="urn:microsoft.com/office/officeart/2005/8/layout/vList2"/>
    <dgm:cxn modelId="{B2D7CEFB-4876-E04D-B76D-7D9DD5740833}" type="presParOf" srcId="{297908AD-CDBE-7644-B000-9298EBEBB3AC}" destId="{E00737D0-703A-AD4C-87D7-8726B6474C03}" srcOrd="1" destOrd="0" presId="urn:microsoft.com/office/officeart/2005/8/layout/vList2"/>
    <dgm:cxn modelId="{9520D924-8982-4144-9652-F8CA75A514AE}" type="presParOf" srcId="{297908AD-CDBE-7644-B000-9298EBEBB3AC}" destId="{C8F22D96-5823-084E-81E6-7EDE0A0EEFDD}" srcOrd="2" destOrd="0" presId="urn:microsoft.com/office/officeart/2005/8/layout/vList2"/>
    <dgm:cxn modelId="{7B43AEAC-1649-2047-AA0A-718DB6CEED54}" type="presParOf" srcId="{297908AD-CDBE-7644-B000-9298EBEBB3AC}" destId="{963F8C77-3E11-694E-A8AD-21DB65CD875E}" srcOrd="3" destOrd="0" presId="urn:microsoft.com/office/officeart/2005/8/layout/vList2"/>
    <dgm:cxn modelId="{789737AD-D75C-3940-ADD6-3827CC43F284}" type="presParOf" srcId="{297908AD-CDBE-7644-B000-9298EBEBB3AC}" destId="{19064422-EB5E-C14B-A264-9BED0F0F9E93}" srcOrd="4" destOrd="0" presId="urn:microsoft.com/office/officeart/2005/8/layout/vList2"/>
    <dgm:cxn modelId="{0AEE157C-6BD8-C741-9EB8-AACDFFC65499}" type="presParOf" srcId="{297908AD-CDBE-7644-B000-9298EBEBB3AC}" destId="{DCA4C6CD-09B0-9B42-B7F5-F9A6175C960E}" srcOrd="5" destOrd="0" presId="urn:microsoft.com/office/officeart/2005/8/layout/vList2"/>
    <dgm:cxn modelId="{A51E3560-E4D0-9A45-BF74-2E0567E51563}" type="presParOf" srcId="{297908AD-CDBE-7644-B000-9298EBEBB3AC}" destId="{02BA89E1-36F1-C347-B459-CF37A0EFC626}" srcOrd="6" destOrd="0" presId="urn:microsoft.com/office/officeart/2005/8/layout/vList2"/>
    <dgm:cxn modelId="{D8227F95-9E61-5141-875E-20678E1F20B2}" type="presParOf" srcId="{297908AD-CDBE-7644-B000-9298EBEBB3AC}" destId="{EBC6726B-ECDB-1A4B-8E10-17294ADE3194}" srcOrd="7" destOrd="0" presId="urn:microsoft.com/office/officeart/2005/8/layout/vList2"/>
    <dgm:cxn modelId="{BEFBFB27-3923-6F45-82E8-5147BE852B5B}" type="presParOf" srcId="{297908AD-CDBE-7644-B000-9298EBEBB3AC}" destId="{ED4BD1E3-4F02-B144-B51F-7884A215F8CC}" srcOrd="8" destOrd="0" presId="urn:microsoft.com/office/officeart/2005/8/layout/vList2"/>
    <dgm:cxn modelId="{5B5E291C-7ACB-EE43-B95D-E5C1282CC96A}" type="presParOf" srcId="{297908AD-CDBE-7644-B000-9298EBEBB3AC}" destId="{F9792E90-7882-FB4A-A5C8-3E4BB3E0D0D9}" srcOrd="9" destOrd="0" presId="urn:microsoft.com/office/officeart/2005/8/layout/vList2"/>
    <dgm:cxn modelId="{7CA1C504-CD37-1941-B0E4-D84E98E0EADC}" type="presParOf" srcId="{297908AD-CDBE-7644-B000-9298EBEBB3AC}" destId="{5BC8EC7B-9F34-404F-BCAD-DFDE463760E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48C21D-43AE-0C40-A36B-6FAFBC204E50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2FCDE6-1FA0-8F46-8AF7-65F89F205AB7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err="1" smtClean="0"/>
            <a:t>MvxFormsApp</a:t>
          </a:r>
          <a:endParaRPr lang="en-US" dirty="0"/>
        </a:p>
      </dgm:t>
    </dgm:pt>
    <dgm:pt modelId="{1232E38A-BA81-5046-ABEE-926CC05F5EDF}" type="parTrans" cxnId="{0DDEB7F1-7BCA-8B49-B8E3-4A4E79FEE022}">
      <dgm:prSet/>
      <dgm:spPr/>
      <dgm:t>
        <a:bodyPr/>
        <a:lstStyle/>
        <a:p>
          <a:endParaRPr lang="en-US"/>
        </a:p>
      </dgm:t>
    </dgm:pt>
    <dgm:pt modelId="{95CC39C2-1CB9-E944-BBA8-A804428CB9F0}" type="sibTrans" cxnId="{0DDEB7F1-7BCA-8B49-B8E3-4A4E79FEE022}">
      <dgm:prSet/>
      <dgm:spPr/>
      <dgm:t>
        <a:bodyPr/>
        <a:lstStyle/>
        <a:p>
          <a:endParaRPr lang="en-US"/>
        </a:p>
      </dgm:t>
    </dgm:pt>
    <dgm:pt modelId="{CAAA8AE7-D09F-0D41-BAA2-9D6CD4BE5A1B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smtClean="0"/>
            <a:t>MvxPresentationHint</a:t>
          </a:r>
          <a:endParaRPr lang="en-US"/>
        </a:p>
      </dgm:t>
    </dgm:pt>
    <dgm:pt modelId="{B628EA2A-58BF-F74C-9FDA-23BCC4E8B8D5}" type="parTrans" cxnId="{45C8F09D-F1F1-EE41-B2E4-62EFA789AF98}">
      <dgm:prSet/>
      <dgm:spPr/>
      <dgm:t>
        <a:bodyPr/>
        <a:lstStyle/>
        <a:p>
          <a:endParaRPr lang="en-US"/>
        </a:p>
      </dgm:t>
    </dgm:pt>
    <dgm:pt modelId="{94256716-10AD-E141-B340-8148CADAEAE0}" type="sibTrans" cxnId="{45C8F09D-F1F1-EE41-B2E4-62EFA789AF98}">
      <dgm:prSet/>
      <dgm:spPr/>
      <dgm:t>
        <a:bodyPr/>
        <a:lstStyle/>
        <a:p>
          <a:endParaRPr lang="en-US"/>
        </a:p>
      </dgm:t>
    </dgm:pt>
    <dgm:pt modelId="{0290DD9F-ACDF-E940-838D-C62075534726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smtClean="0"/>
            <a:t>FormsApplicationActivity</a:t>
          </a:r>
          <a:endParaRPr lang="en-US"/>
        </a:p>
      </dgm:t>
    </dgm:pt>
    <dgm:pt modelId="{6D1BCC4A-EFCB-1741-8EBF-2A4502DD08B3}" type="parTrans" cxnId="{FD2091BE-12DC-9E4D-BF57-B1B375127416}">
      <dgm:prSet/>
      <dgm:spPr/>
      <dgm:t>
        <a:bodyPr/>
        <a:lstStyle/>
        <a:p>
          <a:endParaRPr lang="en-US"/>
        </a:p>
      </dgm:t>
    </dgm:pt>
    <dgm:pt modelId="{E3FEED1B-3FD3-C04D-8EB4-E3A477A50DB1}" type="sibTrans" cxnId="{FD2091BE-12DC-9E4D-BF57-B1B375127416}">
      <dgm:prSet/>
      <dgm:spPr/>
      <dgm:t>
        <a:bodyPr/>
        <a:lstStyle/>
        <a:p>
          <a:endParaRPr lang="en-US"/>
        </a:p>
      </dgm:t>
    </dgm:pt>
    <dgm:pt modelId="{5F172D80-BE06-2340-9B72-6F6ADFC05A7A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err="1" smtClean="0"/>
            <a:t>MvxFormsDroidPagePresenter</a:t>
          </a:r>
          <a:endParaRPr lang="en-US" dirty="0"/>
        </a:p>
      </dgm:t>
    </dgm:pt>
    <dgm:pt modelId="{080B5119-E95D-564C-8CE4-92FEE2B4426C}" type="parTrans" cxnId="{790EC447-650D-5E4D-8DB6-87D358339474}">
      <dgm:prSet/>
      <dgm:spPr/>
      <dgm:t>
        <a:bodyPr/>
        <a:lstStyle/>
        <a:p>
          <a:endParaRPr lang="en-US"/>
        </a:p>
      </dgm:t>
    </dgm:pt>
    <dgm:pt modelId="{49928D4F-CBA1-C94E-A9DC-E2CBEE86F1F3}" type="sibTrans" cxnId="{790EC447-650D-5E4D-8DB6-87D358339474}">
      <dgm:prSet/>
      <dgm:spPr/>
      <dgm:t>
        <a:bodyPr/>
        <a:lstStyle/>
        <a:p>
          <a:endParaRPr lang="en-US"/>
        </a:p>
      </dgm:t>
    </dgm:pt>
    <dgm:pt modelId="{40526C16-282F-BE49-BF6D-6B055DD04C70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err="1" smtClean="0"/>
            <a:t>MvxFormsIosPagePresenter</a:t>
          </a:r>
          <a:endParaRPr lang="en-US" dirty="0"/>
        </a:p>
      </dgm:t>
    </dgm:pt>
    <dgm:pt modelId="{2B73424B-77EB-B64C-BF2A-2E9B3B107811}" type="parTrans" cxnId="{771D28A8-1DA0-3247-A7F4-3ECF1AFE02C7}">
      <dgm:prSet/>
      <dgm:spPr/>
      <dgm:t>
        <a:bodyPr/>
        <a:lstStyle/>
        <a:p>
          <a:endParaRPr lang="en-US"/>
        </a:p>
      </dgm:t>
    </dgm:pt>
    <dgm:pt modelId="{F261F5B6-C4AB-C44B-B703-A236AF0A833D}" type="sibTrans" cxnId="{771D28A8-1DA0-3247-A7F4-3ECF1AFE02C7}">
      <dgm:prSet/>
      <dgm:spPr/>
      <dgm:t>
        <a:bodyPr/>
        <a:lstStyle/>
        <a:p>
          <a:endParaRPr lang="en-US"/>
        </a:p>
      </dgm:t>
    </dgm:pt>
    <dgm:pt modelId="{400E4C1E-34DB-EB41-A0A2-448189099D29}" type="pres">
      <dgm:prSet presAssocID="{FC48C21D-43AE-0C40-A36B-6FAFBC204E5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3BABDF-1138-734D-BF1C-62C7B4186A96}" type="pres">
      <dgm:prSet presAssocID="{5E2FCDE6-1FA0-8F46-8AF7-65F89F205AB7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427FC-042E-FA42-A20C-E852AD27E629}" type="pres">
      <dgm:prSet presAssocID="{95CC39C2-1CB9-E944-BBA8-A804428CB9F0}" presName="spacer" presStyleCnt="0"/>
      <dgm:spPr/>
    </dgm:pt>
    <dgm:pt modelId="{1B862418-CEB8-B34E-9DCF-7BE93D8B330D}" type="pres">
      <dgm:prSet presAssocID="{CAAA8AE7-D09F-0D41-BAA2-9D6CD4BE5A1B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C23EB7-2A77-0744-AB05-78B09E20B716}" type="pres">
      <dgm:prSet presAssocID="{94256716-10AD-E141-B340-8148CADAEAE0}" presName="spacer" presStyleCnt="0"/>
      <dgm:spPr/>
    </dgm:pt>
    <dgm:pt modelId="{89BCB97F-1F06-C045-85FF-533538711D94}" type="pres">
      <dgm:prSet presAssocID="{0290DD9F-ACDF-E940-838D-C6207553472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6ECEBE-F187-B343-826B-B66ADAB674D7}" type="pres">
      <dgm:prSet presAssocID="{E3FEED1B-3FD3-C04D-8EB4-E3A477A50DB1}" presName="spacer" presStyleCnt="0"/>
      <dgm:spPr/>
    </dgm:pt>
    <dgm:pt modelId="{1CF3FE93-A709-B145-8101-B1494EFF6DC1}" type="pres">
      <dgm:prSet presAssocID="{5F172D80-BE06-2340-9B72-6F6ADFC05A7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99A3D8-BD81-EC4E-A35F-5D0B22E36186}" type="pres">
      <dgm:prSet presAssocID="{49928D4F-CBA1-C94E-A9DC-E2CBEE86F1F3}" presName="spacer" presStyleCnt="0"/>
      <dgm:spPr/>
    </dgm:pt>
    <dgm:pt modelId="{3355C241-8F22-4D47-8165-A3211B00614D}" type="pres">
      <dgm:prSet presAssocID="{40526C16-282F-BE49-BF6D-6B055DD04C7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C8F09D-F1F1-EE41-B2E4-62EFA789AF98}" srcId="{FC48C21D-43AE-0C40-A36B-6FAFBC204E50}" destId="{CAAA8AE7-D09F-0D41-BAA2-9D6CD4BE5A1B}" srcOrd="1" destOrd="0" parTransId="{B628EA2A-58BF-F74C-9FDA-23BCC4E8B8D5}" sibTransId="{94256716-10AD-E141-B340-8148CADAEAE0}"/>
    <dgm:cxn modelId="{0DDEB7F1-7BCA-8B49-B8E3-4A4E79FEE022}" srcId="{FC48C21D-43AE-0C40-A36B-6FAFBC204E50}" destId="{5E2FCDE6-1FA0-8F46-8AF7-65F89F205AB7}" srcOrd="0" destOrd="0" parTransId="{1232E38A-BA81-5046-ABEE-926CC05F5EDF}" sibTransId="{95CC39C2-1CB9-E944-BBA8-A804428CB9F0}"/>
    <dgm:cxn modelId="{790EC447-650D-5E4D-8DB6-87D358339474}" srcId="{FC48C21D-43AE-0C40-A36B-6FAFBC204E50}" destId="{5F172D80-BE06-2340-9B72-6F6ADFC05A7A}" srcOrd="3" destOrd="0" parTransId="{080B5119-E95D-564C-8CE4-92FEE2B4426C}" sibTransId="{49928D4F-CBA1-C94E-A9DC-E2CBEE86F1F3}"/>
    <dgm:cxn modelId="{F63A9CBE-FF4C-004A-A79D-2BA4D81CFC3D}" type="presOf" srcId="{5F172D80-BE06-2340-9B72-6F6ADFC05A7A}" destId="{1CF3FE93-A709-B145-8101-B1494EFF6DC1}" srcOrd="0" destOrd="0" presId="urn:microsoft.com/office/officeart/2005/8/layout/vList2"/>
    <dgm:cxn modelId="{83F84147-0F0B-814D-89D4-D52837B03727}" type="presOf" srcId="{CAAA8AE7-D09F-0D41-BAA2-9D6CD4BE5A1B}" destId="{1B862418-CEB8-B34E-9DCF-7BE93D8B330D}" srcOrd="0" destOrd="0" presId="urn:microsoft.com/office/officeart/2005/8/layout/vList2"/>
    <dgm:cxn modelId="{48BFCB5B-2930-7046-BF14-B42262C2AFFB}" type="presOf" srcId="{FC48C21D-43AE-0C40-A36B-6FAFBC204E50}" destId="{400E4C1E-34DB-EB41-A0A2-448189099D29}" srcOrd="0" destOrd="0" presId="urn:microsoft.com/office/officeart/2005/8/layout/vList2"/>
    <dgm:cxn modelId="{FD2091BE-12DC-9E4D-BF57-B1B375127416}" srcId="{FC48C21D-43AE-0C40-A36B-6FAFBC204E50}" destId="{0290DD9F-ACDF-E940-838D-C62075534726}" srcOrd="2" destOrd="0" parTransId="{6D1BCC4A-EFCB-1741-8EBF-2A4502DD08B3}" sibTransId="{E3FEED1B-3FD3-C04D-8EB4-E3A477A50DB1}"/>
    <dgm:cxn modelId="{0286CEF1-1AA1-194C-9BA5-724F14C7426D}" type="presOf" srcId="{40526C16-282F-BE49-BF6D-6B055DD04C70}" destId="{3355C241-8F22-4D47-8165-A3211B00614D}" srcOrd="0" destOrd="0" presId="urn:microsoft.com/office/officeart/2005/8/layout/vList2"/>
    <dgm:cxn modelId="{011D4D48-CA6C-9D47-BDE9-819F469AA9EC}" type="presOf" srcId="{0290DD9F-ACDF-E940-838D-C62075534726}" destId="{89BCB97F-1F06-C045-85FF-533538711D94}" srcOrd="0" destOrd="0" presId="urn:microsoft.com/office/officeart/2005/8/layout/vList2"/>
    <dgm:cxn modelId="{B4E7EF18-8238-374E-8A57-75E80ED202F2}" type="presOf" srcId="{5E2FCDE6-1FA0-8F46-8AF7-65F89F205AB7}" destId="{4B3BABDF-1138-734D-BF1C-62C7B4186A96}" srcOrd="0" destOrd="0" presId="urn:microsoft.com/office/officeart/2005/8/layout/vList2"/>
    <dgm:cxn modelId="{771D28A8-1DA0-3247-A7F4-3ECF1AFE02C7}" srcId="{FC48C21D-43AE-0C40-A36B-6FAFBC204E50}" destId="{40526C16-282F-BE49-BF6D-6B055DD04C70}" srcOrd="4" destOrd="0" parTransId="{2B73424B-77EB-B64C-BF2A-2E9B3B107811}" sibTransId="{F261F5B6-C4AB-C44B-B703-A236AF0A833D}"/>
    <dgm:cxn modelId="{654853DE-C190-6D4C-96BA-377A6F9FB411}" type="presParOf" srcId="{400E4C1E-34DB-EB41-A0A2-448189099D29}" destId="{4B3BABDF-1138-734D-BF1C-62C7B4186A96}" srcOrd="0" destOrd="0" presId="urn:microsoft.com/office/officeart/2005/8/layout/vList2"/>
    <dgm:cxn modelId="{F749EB2C-C252-E246-9B66-72B194FF4270}" type="presParOf" srcId="{400E4C1E-34DB-EB41-A0A2-448189099D29}" destId="{47D427FC-042E-FA42-A20C-E852AD27E629}" srcOrd="1" destOrd="0" presId="urn:microsoft.com/office/officeart/2005/8/layout/vList2"/>
    <dgm:cxn modelId="{7926FDD6-DCD5-CD47-9037-62762DF6185A}" type="presParOf" srcId="{400E4C1E-34DB-EB41-A0A2-448189099D29}" destId="{1B862418-CEB8-B34E-9DCF-7BE93D8B330D}" srcOrd="2" destOrd="0" presId="urn:microsoft.com/office/officeart/2005/8/layout/vList2"/>
    <dgm:cxn modelId="{F25D86E7-852D-9943-97B9-FBA824AACB05}" type="presParOf" srcId="{400E4C1E-34DB-EB41-A0A2-448189099D29}" destId="{E4C23EB7-2A77-0744-AB05-78B09E20B716}" srcOrd="3" destOrd="0" presId="urn:microsoft.com/office/officeart/2005/8/layout/vList2"/>
    <dgm:cxn modelId="{19DA6E78-EB1B-1E4F-B9DE-DBA783C89706}" type="presParOf" srcId="{400E4C1E-34DB-EB41-A0A2-448189099D29}" destId="{89BCB97F-1F06-C045-85FF-533538711D94}" srcOrd="4" destOrd="0" presId="urn:microsoft.com/office/officeart/2005/8/layout/vList2"/>
    <dgm:cxn modelId="{B3849C17-2405-0A47-AA00-8A26FC83AA0A}" type="presParOf" srcId="{400E4C1E-34DB-EB41-A0A2-448189099D29}" destId="{CC6ECEBE-F187-B343-826B-B66ADAB674D7}" srcOrd="5" destOrd="0" presId="urn:microsoft.com/office/officeart/2005/8/layout/vList2"/>
    <dgm:cxn modelId="{CF0B2583-8703-F243-B167-81491F021453}" type="presParOf" srcId="{400E4C1E-34DB-EB41-A0A2-448189099D29}" destId="{1CF3FE93-A709-B145-8101-B1494EFF6DC1}" srcOrd="6" destOrd="0" presId="urn:microsoft.com/office/officeart/2005/8/layout/vList2"/>
    <dgm:cxn modelId="{63BE565F-718A-4D44-B5CC-B0044296F32F}" type="presParOf" srcId="{400E4C1E-34DB-EB41-A0A2-448189099D29}" destId="{4399A3D8-BD81-EC4E-A35F-5D0B22E36186}" srcOrd="7" destOrd="0" presId="urn:microsoft.com/office/officeart/2005/8/layout/vList2"/>
    <dgm:cxn modelId="{6D5EA810-F075-A94E-AFA9-6A7EEFD541F4}" type="presParOf" srcId="{400E4C1E-34DB-EB41-A0A2-448189099D29}" destId="{3355C241-8F22-4D47-8165-A3211B00614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A596D8-EE79-FC4E-8D7F-B31653EE651A}">
      <dsp:nvSpPr>
        <dsp:cNvPr id="0" name=""/>
        <dsp:cNvSpPr/>
      </dsp:nvSpPr>
      <dsp:spPr>
        <a:xfrm>
          <a:off x="0" y="58628"/>
          <a:ext cx="54864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Items not easily controllable in a shared way</a:t>
          </a:r>
          <a:endParaRPr lang="en-US" sz="1900" kern="1200" dirty="0"/>
        </a:p>
      </dsp:txBody>
      <dsp:txXfrm>
        <a:off x="22246" y="80874"/>
        <a:ext cx="5441908" cy="411223"/>
      </dsp:txXfrm>
    </dsp:sp>
    <dsp:sp modelId="{143B6DBB-0C11-8640-BA75-49905D06B4CF}">
      <dsp:nvSpPr>
        <dsp:cNvPr id="0" name=""/>
        <dsp:cNvSpPr/>
      </dsp:nvSpPr>
      <dsp:spPr>
        <a:xfrm>
          <a:off x="0" y="514343"/>
          <a:ext cx="54864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93" tIns="24130" rIns="135128" bIns="2413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ActionBar</a:t>
          </a:r>
          <a:r>
            <a:rPr lang="en-US" sz="1500" kern="1200" dirty="0" smtClean="0">
              <a:solidFill>
                <a:schemeClr val="bg1">
                  <a:lumMod val="85000"/>
                  <a:lumOff val="15000"/>
                </a:schemeClr>
              </a:solidFill>
            </a:rPr>
            <a:t> / </a:t>
          </a:r>
          <a:r>
            <a:rPr lang="en-US" sz="15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SupportActionBar</a:t>
          </a:r>
          <a:r>
            <a:rPr lang="en-US" sz="1500" kern="1200" dirty="0" smtClean="0">
              <a:solidFill>
                <a:schemeClr val="bg1">
                  <a:lumMod val="85000"/>
                  <a:lumOff val="15000"/>
                </a:schemeClr>
              </a:solidFill>
            </a:rPr>
            <a:t> Coloring</a:t>
          </a:r>
          <a:endParaRPr lang="en-US" sz="15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0" y="514343"/>
        <a:ext cx="5486400" cy="314640"/>
      </dsp:txXfrm>
    </dsp:sp>
    <dsp:sp modelId="{9BE697E4-D5B7-8C4C-B1E0-6D05914B035C}">
      <dsp:nvSpPr>
        <dsp:cNvPr id="0" name=""/>
        <dsp:cNvSpPr/>
      </dsp:nvSpPr>
      <dsp:spPr>
        <a:xfrm>
          <a:off x="0" y="828983"/>
          <a:ext cx="54864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Platform specific styling </a:t>
          </a:r>
          <a:endParaRPr lang="en-US" sz="1900" kern="1200" dirty="0"/>
        </a:p>
      </dsp:txBody>
      <dsp:txXfrm>
        <a:off x="22246" y="851229"/>
        <a:ext cx="5441908" cy="411223"/>
      </dsp:txXfrm>
    </dsp:sp>
    <dsp:sp modelId="{D2935EF4-A8A0-9A47-91C6-4EB18873F5AA}">
      <dsp:nvSpPr>
        <dsp:cNvPr id="0" name=""/>
        <dsp:cNvSpPr/>
      </dsp:nvSpPr>
      <dsp:spPr>
        <a:xfrm>
          <a:off x="0" y="1284698"/>
          <a:ext cx="54864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93" tIns="24130" rIns="135128" bIns="2413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 smtClean="0">
              <a:solidFill>
                <a:schemeClr val="bg1">
                  <a:lumMod val="85000"/>
                  <a:lumOff val="15000"/>
                </a:schemeClr>
              </a:solidFill>
            </a:rPr>
            <a:t>Material Design</a:t>
          </a:r>
          <a:endParaRPr lang="en-US" sz="15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0" y="1284698"/>
        <a:ext cx="5486400" cy="314640"/>
      </dsp:txXfrm>
    </dsp:sp>
    <dsp:sp modelId="{C8A2BCFD-F9BE-C34C-A1BD-45B0CED556C7}">
      <dsp:nvSpPr>
        <dsp:cNvPr id="0" name=""/>
        <dsp:cNvSpPr/>
      </dsp:nvSpPr>
      <dsp:spPr>
        <a:xfrm>
          <a:off x="0" y="1599338"/>
          <a:ext cx="54864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Features that may only exist on one platform</a:t>
          </a:r>
          <a:endParaRPr lang="en-US" sz="1900" kern="1200" dirty="0"/>
        </a:p>
      </dsp:txBody>
      <dsp:txXfrm>
        <a:off x="22246" y="1621584"/>
        <a:ext cx="5441908" cy="411223"/>
      </dsp:txXfrm>
    </dsp:sp>
    <dsp:sp modelId="{F6478840-9FAF-BF48-9F33-760B69DE3F0F}">
      <dsp:nvSpPr>
        <dsp:cNvPr id="0" name=""/>
        <dsp:cNvSpPr/>
      </dsp:nvSpPr>
      <dsp:spPr>
        <a:xfrm>
          <a:off x="0" y="2055053"/>
          <a:ext cx="54864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93" tIns="24130" rIns="135128" bIns="2413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ForceTouch</a:t>
          </a:r>
          <a:endParaRPr lang="en-US" sz="15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0" y="2055053"/>
        <a:ext cx="5486400" cy="314640"/>
      </dsp:txXfrm>
    </dsp:sp>
    <dsp:sp modelId="{83A3E744-FBA4-2A45-B1F2-A4F4A3D198DD}">
      <dsp:nvSpPr>
        <dsp:cNvPr id="0" name=""/>
        <dsp:cNvSpPr/>
      </dsp:nvSpPr>
      <dsp:spPr>
        <a:xfrm>
          <a:off x="0" y="2369693"/>
          <a:ext cx="54864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Amount of platform specific code</a:t>
          </a:r>
          <a:endParaRPr lang="en-US" sz="1900" kern="1200" dirty="0"/>
        </a:p>
      </dsp:txBody>
      <dsp:txXfrm>
        <a:off x="22246" y="2391939"/>
        <a:ext cx="5441908" cy="411223"/>
      </dsp:txXfrm>
    </dsp:sp>
    <dsp:sp modelId="{EEA0F8F7-0940-964E-AB9E-0677333F12D0}">
      <dsp:nvSpPr>
        <dsp:cNvPr id="0" name=""/>
        <dsp:cNvSpPr/>
      </dsp:nvSpPr>
      <dsp:spPr>
        <a:xfrm>
          <a:off x="0" y="2880128"/>
          <a:ext cx="54864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Stability</a:t>
          </a:r>
          <a:endParaRPr lang="en-US" sz="1900" kern="1200" dirty="0"/>
        </a:p>
      </dsp:txBody>
      <dsp:txXfrm>
        <a:off x="22246" y="2902374"/>
        <a:ext cx="5441908" cy="4112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93C453-C2C9-874C-B062-F44C44355C7D}">
      <dsp:nvSpPr>
        <dsp:cNvPr id="0" name=""/>
        <dsp:cNvSpPr/>
      </dsp:nvSpPr>
      <dsp:spPr>
        <a:xfrm>
          <a:off x="0" y="63331"/>
          <a:ext cx="57912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MVVMCross</a:t>
          </a:r>
          <a:r>
            <a:rPr lang="en-US" sz="1900" kern="1200" dirty="0" smtClean="0"/>
            <a:t> 4 offers special Library for Forms</a:t>
          </a:r>
          <a:endParaRPr lang="en-US" sz="1900" kern="1200" dirty="0"/>
        </a:p>
      </dsp:txBody>
      <dsp:txXfrm>
        <a:off x="22246" y="85577"/>
        <a:ext cx="5746708" cy="411223"/>
      </dsp:txXfrm>
    </dsp:sp>
    <dsp:sp modelId="{C8F22D96-5823-084E-81E6-7EDE0A0EEFDD}">
      <dsp:nvSpPr>
        <dsp:cNvPr id="0" name=""/>
        <dsp:cNvSpPr/>
      </dsp:nvSpPr>
      <dsp:spPr>
        <a:xfrm>
          <a:off x="0" y="573766"/>
          <a:ext cx="57912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Resolution of what page to load by convention</a:t>
          </a:r>
          <a:endParaRPr lang="en-US" sz="1900" kern="1200" dirty="0"/>
        </a:p>
      </dsp:txBody>
      <dsp:txXfrm>
        <a:off x="22246" y="596012"/>
        <a:ext cx="5746708" cy="411223"/>
      </dsp:txXfrm>
    </dsp:sp>
    <dsp:sp modelId="{963F8C77-3E11-694E-A8AD-21DB65CD875E}">
      <dsp:nvSpPr>
        <dsp:cNvPr id="0" name=""/>
        <dsp:cNvSpPr/>
      </dsp:nvSpPr>
      <dsp:spPr>
        <a:xfrm>
          <a:off x="0" y="1029481"/>
          <a:ext cx="57912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871" tIns="24130" rIns="135128" bIns="2413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LoginViewModel</a:t>
          </a:r>
          <a:r>
            <a:rPr lang="en-US" sz="1500" kern="1200" dirty="0" smtClean="0">
              <a:solidFill>
                <a:schemeClr val="bg1">
                  <a:lumMod val="85000"/>
                  <a:lumOff val="15000"/>
                </a:schemeClr>
              </a:solidFill>
            </a:rPr>
            <a:t> tries to load </a:t>
          </a:r>
          <a:r>
            <a:rPr lang="en-US" sz="15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LoginPage.xaml</a:t>
          </a:r>
          <a:endParaRPr lang="en-US" sz="15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0" y="1029481"/>
        <a:ext cx="5791200" cy="314640"/>
      </dsp:txXfrm>
    </dsp:sp>
    <dsp:sp modelId="{19064422-EB5E-C14B-A264-9BED0F0F9E93}">
      <dsp:nvSpPr>
        <dsp:cNvPr id="0" name=""/>
        <dsp:cNvSpPr/>
      </dsp:nvSpPr>
      <dsp:spPr>
        <a:xfrm>
          <a:off x="0" y="1344121"/>
          <a:ext cx="57912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Android has MvxFormsDroidPagePresenter</a:t>
          </a:r>
          <a:endParaRPr lang="en-US" sz="1900" kern="1200"/>
        </a:p>
      </dsp:txBody>
      <dsp:txXfrm>
        <a:off x="22246" y="1366367"/>
        <a:ext cx="5746708" cy="411223"/>
      </dsp:txXfrm>
    </dsp:sp>
    <dsp:sp modelId="{02BA89E1-36F1-C347-B459-CF37A0EFC626}">
      <dsp:nvSpPr>
        <dsp:cNvPr id="0" name=""/>
        <dsp:cNvSpPr/>
      </dsp:nvSpPr>
      <dsp:spPr>
        <a:xfrm>
          <a:off x="0" y="1854556"/>
          <a:ext cx="57912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iOS uses MvxFormsIosPagePresenter</a:t>
          </a:r>
          <a:endParaRPr lang="en-US" sz="1900" kern="1200"/>
        </a:p>
      </dsp:txBody>
      <dsp:txXfrm>
        <a:off x="22246" y="1876802"/>
        <a:ext cx="5746708" cy="411223"/>
      </dsp:txXfrm>
    </dsp:sp>
    <dsp:sp modelId="{ED4BD1E3-4F02-B144-B51F-7884A215F8CC}">
      <dsp:nvSpPr>
        <dsp:cNvPr id="0" name=""/>
        <dsp:cNvSpPr/>
      </dsp:nvSpPr>
      <dsp:spPr>
        <a:xfrm>
          <a:off x="0" y="2355200"/>
          <a:ext cx="57912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Expects app to use a NavigationPage</a:t>
          </a:r>
          <a:endParaRPr lang="en-US" sz="1900" kern="1200"/>
        </a:p>
      </dsp:txBody>
      <dsp:txXfrm>
        <a:off x="22246" y="2377446"/>
        <a:ext cx="5746708" cy="411223"/>
      </dsp:txXfrm>
    </dsp:sp>
    <dsp:sp modelId="{5BC8EC7B-9F34-404F-BCAD-DFDE463760E1}">
      <dsp:nvSpPr>
        <dsp:cNvPr id="0" name=""/>
        <dsp:cNvSpPr/>
      </dsp:nvSpPr>
      <dsp:spPr>
        <a:xfrm>
          <a:off x="0" y="2875426"/>
          <a:ext cx="57912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As always, can replace out default implementations</a:t>
          </a:r>
          <a:endParaRPr lang="en-US" sz="1900" kern="1200" dirty="0"/>
        </a:p>
      </dsp:txBody>
      <dsp:txXfrm>
        <a:off x="22246" y="2897672"/>
        <a:ext cx="5746708" cy="4112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BABDF-1138-734D-BF1C-62C7B4186A96}">
      <dsp:nvSpPr>
        <dsp:cNvPr id="0" name=""/>
        <dsp:cNvSpPr/>
      </dsp:nvSpPr>
      <dsp:spPr>
        <a:xfrm>
          <a:off x="0" y="54173"/>
          <a:ext cx="4648200" cy="59962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MvxFormsApp</a:t>
          </a:r>
          <a:endParaRPr lang="en-US" sz="2500" kern="1200" dirty="0"/>
        </a:p>
      </dsp:txBody>
      <dsp:txXfrm>
        <a:off x="29271" y="83444"/>
        <a:ext cx="4589658" cy="541083"/>
      </dsp:txXfrm>
    </dsp:sp>
    <dsp:sp modelId="{1B862418-CEB8-B34E-9DCF-7BE93D8B330D}">
      <dsp:nvSpPr>
        <dsp:cNvPr id="0" name=""/>
        <dsp:cNvSpPr/>
      </dsp:nvSpPr>
      <dsp:spPr>
        <a:xfrm>
          <a:off x="0" y="725798"/>
          <a:ext cx="4648200" cy="59962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MvxPresentationHint</a:t>
          </a:r>
          <a:endParaRPr lang="en-US" sz="2500" kern="1200"/>
        </a:p>
      </dsp:txBody>
      <dsp:txXfrm>
        <a:off x="29271" y="755069"/>
        <a:ext cx="4589658" cy="541083"/>
      </dsp:txXfrm>
    </dsp:sp>
    <dsp:sp modelId="{89BCB97F-1F06-C045-85FF-533538711D94}">
      <dsp:nvSpPr>
        <dsp:cNvPr id="0" name=""/>
        <dsp:cNvSpPr/>
      </dsp:nvSpPr>
      <dsp:spPr>
        <a:xfrm>
          <a:off x="0" y="1397423"/>
          <a:ext cx="4648200" cy="59962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FormsApplicationActivity</a:t>
          </a:r>
          <a:endParaRPr lang="en-US" sz="2500" kern="1200"/>
        </a:p>
      </dsp:txBody>
      <dsp:txXfrm>
        <a:off x="29271" y="1426694"/>
        <a:ext cx="4589658" cy="541083"/>
      </dsp:txXfrm>
    </dsp:sp>
    <dsp:sp modelId="{1CF3FE93-A709-B145-8101-B1494EFF6DC1}">
      <dsp:nvSpPr>
        <dsp:cNvPr id="0" name=""/>
        <dsp:cNvSpPr/>
      </dsp:nvSpPr>
      <dsp:spPr>
        <a:xfrm>
          <a:off x="0" y="2069048"/>
          <a:ext cx="4648200" cy="59962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MvxFormsDroidPagePresenter</a:t>
          </a:r>
          <a:endParaRPr lang="en-US" sz="2500" kern="1200" dirty="0"/>
        </a:p>
      </dsp:txBody>
      <dsp:txXfrm>
        <a:off x="29271" y="2098319"/>
        <a:ext cx="4589658" cy="541083"/>
      </dsp:txXfrm>
    </dsp:sp>
    <dsp:sp modelId="{3355C241-8F22-4D47-8165-A3211B00614D}">
      <dsp:nvSpPr>
        <dsp:cNvPr id="0" name=""/>
        <dsp:cNvSpPr/>
      </dsp:nvSpPr>
      <dsp:spPr>
        <a:xfrm>
          <a:off x="0" y="2740673"/>
          <a:ext cx="4648200" cy="59962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MvxFormsIosPagePresenter</a:t>
          </a:r>
          <a:endParaRPr lang="en-US" sz="2500" kern="1200" dirty="0"/>
        </a:p>
      </dsp:txBody>
      <dsp:txXfrm>
        <a:off x="29271" y="2769944"/>
        <a:ext cx="4589658" cy="541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Las Vegas 2016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3/15/17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139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Mostly concerned</a:t>
            </a:r>
            <a:r>
              <a:rPr lang="en-US" baseline="0" dirty="0" smtClean="0"/>
              <a:t> with orange layer</a:t>
            </a:r>
          </a:p>
          <a:p>
            <a:r>
              <a:rPr lang="en-US" baseline="0" dirty="0" smtClean="0"/>
              <a:t>Share presentation, VM and M</a:t>
            </a:r>
          </a:p>
          <a:p>
            <a:r>
              <a:rPr lang="en-US" baseline="0" dirty="0" smtClean="0"/>
              <a:t>VM and M also shared with UWP app</a:t>
            </a:r>
          </a:p>
          <a:p>
            <a:r>
              <a:rPr lang="en-US" baseline="0" dirty="0" smtClean="0"/>
              <a:t>This is possible because we use an MVVM framework that allows us to span these different platforms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33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Layers give opportunity</a:t>
            </a:r>
            <a:r>
              <a:rPr lang="en-US" baseline="0" dirty="0" smtClean="0"/>
              <a:t> for code sharing</a:t>
            </a:r>
          </a:p>
          <a:p>
            <a:r>
              <a:rPr lang="en-US" baseline="0" dirty="0" smtClean="0"/>
              <a:t>Closer to the interface and platform SDK you get, the less opportunity there is for sharing.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54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004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18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570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45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Pick what is right</a:t>
            </a:r>
            <a:r>
              <a:rPr lang="en-US" baseline="0" dirty="0" smtClean="0"/>
              <a:t> for you!</a:t>
            </a:r>
          </a:p>
          <a:p>
            <a:endParaRPr lang="en-US" baseline="0" dirty="0" smtClean="0"/>
          </a:p>
          <a:p>
            <a:r>
              <a:rPr lang="en-US" baseline="0" dirty="0" smtClean="0"/>
              <a:t>Xamarin has this nifty guide to help you decide to go traditional or with Xamarin.Forms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02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you have a set</a:t>
            </a:r>
            <a:r>
              <a:rPr lang="en-US" baseline="0" dirty="0" smtClean="0"/>
              <a:t> of pages for each screen of your application</a:t>
            </a:r>
          </a:p>
          <a:p>
            <a:r>
              <a:rPr lang="en-US" baseline="0" dirty="0" smtClean="0"/>
              <a:t>There are things like Content, and </a:t>
            </a:r>
            <a:r>
              <a:rPr lang="en-US" baseline="0" dirty="0" err="1" smtClean="0"/>
              <a:t>MasterDetail</a:t>
            </a:r>
            <a:r>
              <a:rPr lang="en-US" baseline="0" dirty="0" smtClean="0"/>
              <a:t> which gives you a nice </a:t>
            </a:r>
            <a:r>
              <a:rPr lang="en-US" baseline="0" dirty="0" err="1" smtClean="0"/>
              <a:t>flyout</a:t>
            </a:r>
            <a:endParaRPr lang="en-US" baseline="0" dirty="0" smtClean="0"/>
          </a:p>
          <a:p>
            <a:r>
              <a:rPr lang="en-US" baseline="0" dirty="0" smtClean="0"/>
              <a:t>With a tabbed view you get the correct look on each platform</a:t>
            </a:r>
          </a:p>
          <a:p>
            <a:r>
              <a:rPr lang="en-US" baseline="0" dirty="0" smtClean="0"/>
              <a:t>iOS on bottom, Android on top, and on WP you have a Pivot control</a:t>
            </a:r>
          </a:p>
          <a:p>
            <a:endParaRPr lang="en-US" baseline="0" dirty="0" smtClean="0"/>
          </a:p>
          <a:p>
            <a:r>
              <a:rPr lang="en-US" dirty="0" smtClean="0"/>
              <a:t>Inside of a page</a:t>
            </a:r>
            <a:r>
              <a:rPr lang="en-US" baseline="0" dirty="0" smtClean="0"/>
              <a:t> are layouts</a:t>
            </a:r>
          </a:p>
          <a:p>
            <a:r>
              <a:rPr lang="en-US" baseline="0" dirty="0" smtClean="0"/>
              <a:t>A lot of options from something simple like a stack panel to complex and powerful grids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98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6223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theme" Target="../theme/theme2.xml"/><Relationship Id="rId17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21" r:id="rId1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0.tiff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21.tiff"/><Relationship Id="rId8" Type="http://schemas.openxmlformats.org/officeDocument/2006/relationships/image" Target="../media/image22.tiff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23.tiff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mailto:kevinf@magenic.com" TargetMode="External"/><Relationship Id="rId3" Type="http://schemas.openxmlformats.org/officeDocument/2006/relationships/hyperlink" Target="http://windingroadway.blogspot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chemeClr val="tx1">
                    <a:lumMod val="65000"/>
                  </a:schemeClr>
                </a:solidFill>
                <a:latin typeface="Arial" charset="0"/>
                <a:cs typeface="+mn-cs"/>
              </a:rPr>
              <a:t>Kevin E Ford</a:t>
            </a:r>
            <a:endParaRPr lang="en-US" sz="2800" b="1" dirty="0">
              <a:solidFill>
                <a:schemeClr val="tx1">
                  <a:lumMod val="65000"/>
                </a:schemeClr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Mobile Practice Lead</a:t>
            </a:r>
          </a:p>
          <a:p>
            <a:pPr algn="r">
              <a:defRPr/>
            </a:pPr>
            <a:r>
              <a:rPr lang="en-US" sz="2400" b="1" dirty="0" err="1" smtClean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Magenic</a:t>
            </a:r>
            <a:endParaRPr lang="en-US" sz="2400" b="1" dirty="0" smtClean="0">
              <a:solidFill>
                <a:schemeClr val="tx1">
                  <a:lumMod val="65000"/>
                </a:schemeClr>
              </a:solidFill>
              <a:latin typeface="Arial" charset="0"/>
            </a:endParaRP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Level: </a:t>
            </a:r>
            <a:r>
              <a:rPr lang="en-US" sz="2000" dirty="0" smtClean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Intermediate</a:t>
            </a:r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 smtClean="0">
                <a:solidFill>
                  <a:schemeClr val="tx1"/>
                </a:solidFill>
                <a:effectLst/>
              </a:rPr>
              <a:t>Modern Apps With </a:t>
            </a:r>
            <a:r>
              <a:rPr lang="en-US" sz="4400" b="1" dirty="0" err="1" smtClean="0">
                <a:solidFill>
                  <a:schemeClr val="tx1"/>
                </a:solidFill>
                <a:effectLst/>
              </a:rPr>
              <a:t>Xamarin</a:t>
            </a:r>
            <a:endParaRPr lang="en-US" sz="4400" b="1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View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67744" y="2038139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Init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7744" y="2656656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Reload State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67744" y="3275173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Start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67744" y="1419622"/>
            <a:ext cx="4581296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Construction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67744" y="3863271"/>
            <a:ext cx="458129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Save State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4" name="Elbow Connector 13"/>
          <p:cNvCxnSpPr/>
          <p:nvPr/>
        </p:nvCxnSpPr>
        <p:spPr>
          <a:xfrm rot="10800000" flipV="1">
            <a:off x="2267744" y="1701483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0800000" flipV="1">
            <a:off x="2267744" y="2322192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5" idx="1"/>
            <a:endCxn id="6" idx="1"/>
          </p:cNvCxnSpPr>
          <p:nvPr/>
        </p:nvCxnSpPr>
        <p:spPr>
          <a:xfrm rot="10800000" flipV="1">
            <a:off x="2267744" y="2915615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6" idx="1"/>
            <a:endCxn id="12" idx="1"/>
          </p:cNvCxnSpPr>
          <p:nvPr/>
        </p:nvCxnSpPr>
        <p:spPr>
          <a:xfrm rot="10800000" flipV="1">
            <a:off x="2267744" y="3534133"/>
            <a:ext cx="12700" cy="588098"/>
          </a:xfrm>
          <a:prstGeom prst="bentConnector3">
            <a:avLst>
              <a:gd name="adj1" fmla="val 1800000"/>
            </a:avLst>
          </a:prstGeom>
          <a:ln>
            <a:solidFill>
              <a:schemeClr val="accent1">
                <a:shade val="95000"/>
                <a:satMod val="10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2" idx="1"/>
            <a:endCxn id="5" idx="1"/>
          </p:cNvCxnSpPr>
          <p:nvPr/>
        </p:nvCxnSpPr>
        <p:spPr>
          <a:xfrm rot="10800000">
            <a:off x="2267744" y="2915617"/>
            <a:ext cx="12700" cy="1206615"/>
          </a:xfrm>
          <a:prstGeom prst="bentConnector3">
            <a:avLst>
              <a:gd name="adj1" fmla="val 190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07504" y="3275173"/>
            <a:ext cx="1584176" cy="850698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>
                <a:solidFill>
                  <a:prstClr val="white"/>
                </a:solidFill>
              </a:rPr>
              <a:t>For OSes </a:t>
            </a:r>
            <a:r>
              <a:rPr lang="en-US" dirty="0" smtClean="0">
                <a:solidFill>
                  <a:prstClr val="white"/>
                </a:solidFill>
              </a:rPr>
              <a:t>that support tombstoning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89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3643240"/>
            <a:ext cx="7128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public </a:t>
            </a:r>
            <a:r>
              <a:rPr lang="en-US" dirty="0" err="1">
                <a:solidFill>
                  <a:prstClr val="black"/>
                </a:solidFill>
              </a:rPr>
              <a:t>CustomerListViewModel</a:t>
            </a:r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 err="1">
                <a:solidFill>
                  <a:prstClr val="black"/>
                </a:solidFill>
              </a:rPr>
              <a:t>ICustomerService</a:t>
            </a:r>
            <a:r>
              <a:rPr lang="en-US" dirty="0">
                <a:solidFill>
                  <a:prstClr val="black"/>
                </a:solidFill>
              </a:rPr>
              <a:t> </a:t>
            </a:r>
            <a:r>
              <a:rPr lang="en-US" dirty="0" err="1">
                <a:solidFill>
                  <a:prstClr val="black"/>
                </a:solidFill>
              </a:rPr>
              <a:t>customerService</a:t>
            </a:r>
            <a:r>
              <a:rPr lang="en-US" dirty="0">
                <a:solidFill>
                  <a:prstClr val="black"/>
                </a:solidFill>
              </a:rPr>
              <a:t>)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{</a:t>
            </a:r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    </a:t>
            </a:r>
            <a:r>
              <a:rPr lang="en-US" dirty="0" smtClean="0">
                <a:solidFill>
                  <a:prstClr val="black"/>
                </a:solidFill>
              </a:rPr>
              <a:t>_</a:t>
            </a:r>
            <a:r>
              <a:rPr lang="en-US" dirty="0" err="1">
                <a:solidFill>
                  <a:prstClr val="black"/>
                </a:solidFill>
              </a:rPr>
              <a:t>customerService</a:t>
            </a:r>
            <a:r>
              <a:rPr lang="en-US" dirty="0">
                <a:solidFill>
                  <a:prstClr val="black"/>
                </a:solidFill>
              </a:rPr>
              <a:t> = </a:t>
            </a:r>
            <a:r>
              <a:rPr lang="en-US" dirty="0" err="1">
                <a:solidFill>
                  <a:prstClr val="black"/>
                </a:solidFill>
              </a:rPr>
              <a:t>customerService</a:t>
            </a:r>
            <a:r>
              <a:rPr lang="en-US" dirty="0">
                <a:solidFill>
                  <a:prstClr val="black"/>
                </a:solidFill>
              </a:rPr>
              <a:t>;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}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1563638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prstClr val="black"/>
                </a:solidFill>
              </a:rPr>
              <a:t>Mvx.RegisterType</a:t>
            </a:r>
            <a:r>
              <a:rPr lang="en-US" sz="1600" dirty="0">
                <a:solidFill>
                  <a:prstClr val="black"/>
                </a:solidFill>
              </a:rPr>
              <a:t>&lt;</a:t>
            </a:r>
            <a:r>
              <a:rPr lang="en-US" sz="1600" dirty="0" err="1">
                <a:solidFill>
                  <a:prstClr val="black"/>
                </a:solidFill>
              </a:rPr>
              <a:t>ICustomerService</a:t>
            </a:r>
            <a:r>
              <a:rPr lang="en-US" sz="1600" dirty="0">
                <a:solidFill>
                  <a:prstClr val="black"/>
                </a:solidFill>
              </a:rPr>
              <a:t>, </a:t>
            </a:r>
            <a:r>
              <a:rPr lang="en-US" sz="1600" dirty="0" err="1">
                <a:solidFill>
                  <a:prstClr val="black"/>
                </a:solidFill>
              </a:rPr>
              <a:t>CustomerService</a:t>
            </a:r>
            <a:r>
              <a:rPr lang="en-US" sz="1600" dirty="0">
                <a:solidFill>
                  <a:prstClr val="black"/>
                </a:solidFill>
              </a:rPr>
              <a:t>&gt;(); </a:t>
            </a:r>
            <a:endParaRPr lang="en-US" sz="1600" dirty="0" smtClean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r>
              <a:rPr lang="en-US" sz="1600" dirty="0" err="1">
                <a:solidFill>
                  <a:prstClr val="black"/>
                </a:solidFill>
              </a:rPr>
              <a:t>Mvx.RegisterSingleton</a:t>
            </a:r>
            <a:r>
              <a:rPr lang="en-US" sz="1600" dirty="0">
                <a:solidFill>
                  <a:prstClr val="black"/>
                </a:solidFill>
              </a:rPr>
              <a:t>&lt;</a:t>
            </a:r>
            <a:r>
              <a:rPr lang="en-US" sz="1600" dirty="0" err="1">
                <a:solidFill>
                  <a:prstClr val="black"/>
                </a:solidFill>
              </a:rPr>
              <a:t>ICustomerService</a:t>
            </a:r>
            <a:r>
              <a:rPr lang="en-US" sz="1600" dirty="0">
                <a:solidFill>
                  <a:prstClr val="black"/>
                </a:solidFill>
              </a:rPr>
              <a:t>&gt;(new </a:t>
            </a:r>
            <a:r>
              <a:rPr lang="en-US" sz="1600" dirty="0" err="1">
                <a:solidFill>
                  <a:prstClr val="black"/>
                </a:solidFill>
              </a:rPr>
              <a:t>CustomerService</a:t>
            </a:r>
            <a:r>
              <a:rPr lang="en-US" sz="1600" dirty="0">
                <a:solidFill>
                  <a:prstClr val="black"/>
                </a:solidFill>
              </a:rPr>
              <a:t>()); </a:t>
            </a:r>
          </a:p>
        </p:txBody>
      </p:sp>
      <p:sp>
        <p:nvSpPr>
          <p:cNvPr id="3" name="Rectangle 2"/>
          <p:cNvSpPr/>
          <p:nvPr/>
        </p:nvSpPr>
        <p:spPr>
          <a:xfrm>
            <a:off x="2309825" y="2502678"/>
            <a:ext cx="1872208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Needs to Resolve </a:t>
            </a:r>
            <a:r>
              <a:rPr lang="en-US" dirty="0" err="1" smtClean="0">
                <a:solidFill>
                  <a:prstClr val="white"/>
                </a:solidFill>
              </a:rPr>
              <a:t>ICustomerService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58097" y="2506175"/>
            <a:ext cx="2016224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Resolves </a:t>
            </a:r>
            <a:r>
              <a:rPr lang="en-US" dirty="0" err="1" smtClean="0">
                <a:solidFill>
                  <a:prstClr val="white"/>
                </a:solidFill>
              </a:rPr>
              <a:t>CustomerService</a:t>
            </a:r>
            <a:r>
              <a:rPr lang="en-US" dirty="0" smtClean="0">
                <a:solidFill>
                  <a:prstClr val="white"/>
                </a:solidFill>
              </a:rPr>
              <a:t> due to registration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76400" y="3715248"/>
            <a:ext cx="4050021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26422" y="3715248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5400000" flipH="1" flipV="1">
            <a:off x="1703540" y="3108963"/>
            <a:ext cx="780522" cy="43204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rot="16200000" flipH="1">
            <a:off x="6472845" y="3269755"/>
            <a:ext cx="746969" cy="144016"/>
          </a:xfrm>
          <a:prstGeom prst="bentConnector3">
            <a:avLst>
              <a:gd name="adj1" fmla="val 41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182033" y="3103148"/>
            <a:ext cx="576064" cy="34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71599" y="1624479"/>
            <a:ext cx="1770274" cy="24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Line Callout 1 17"/>
          <p:cNvSpPr/>
          <p:nvPr/>
        </p:nvSpPr>
        <p:spPr>
          <a:xfrm>
            <a:off x="3346791" y="1979136"/>
            <a:ext cx="1670484" cy="612648"/>
          </a:xfrm>
          <a:prstGeom prst="borderCallout1">
            <a:avLst>
              <a:gd name="adj1" fmla="val 18750"/>
              <a:gd name="adj2" fmla="val -8333"/>
              <a:gd name="adj3" fmla="val -16065"/>
              <a:gd name="adj4" fmla="val -50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New instance </a:t>
            </a:r>
            <a:r>
              <a:rPr lang="en-US" dirty="0" smtClean="0">
                <a:solidFill>
                  <a:prstClr val="white"/>
                </a:solidFill>
              </a:rPr>
              <a:t>every time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71599" y="2124889"/>
            <a:ext cx="2130314" cy="24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Line Callout 1 19"/>
          <p:cNvSpPr/>
          <p:nvPr/>
        </p:nvSpPr>
        <p:spPr>
          <a:xfrm>
            <a:off x="3130767" y="2475603"/>
            <a:ext cx="1987370" cy="612648"/>
          </a:xfrm>
          <a:prstGeom prst="borderCallout1">
            <a:avLst>
              <a:gd name="adj1" fmla="val 18750"/>
              <a:gd name="adj2" fmla="val -8333"/>
              <a:gd name="adj3" fmla="val -16065"/>
              <a:gd name="adj4" fmla="val -50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Use single instance every time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7200" y="9407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Usually just used to receive dependency injected references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9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Init</a:t>
            </a:r>
            <a:r>
              <a:rPr lang="en-US" sz="4000" dirty="0" smtClean="0"/>
              <a:t> – Passing parameters (part 1)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prstClr val="white"/>
                </a:solidFill>
              </a:rPr>
              <a:t>Init</a:t>
            </a:r>
            <a:r>
              <a:rPr lang="en-US" dirty="0">
                <a:solidFill>
                  <a:prstClr val="white"/>
                </a:solidFill>
              </a:rPr>
              <a:t> method designed for view model to receive parameters from </a:t>
            </a:r>
            <a:r>
              <a:rPr lang="en-US" dirty="0" smtClean="0">
                <a:solidFill>
                  <a:prstClr val="white"/>
                </a:solidFill>
              </a:rPr>
              <a:t>sender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Pass array of values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91" y="2335585"/>
            <a:ext cx="736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prstClr val="black"/>
                </a:solidFill>
              </a:rPr>
              <a:t>ShowViewModel</a:t>
            </a:r>
            <a:r>
              <a:rPr lang="en-US" sz="1600" dirty="0" smtClean="0">
                <a:solidFill>
                  <a:prstClr val="black"/>
                </a:solidFill>
              </a:rPr>
              <a:t>(</a:t>
            </a:r>
            <a:r>
              <a:rPr lang="en-US" sz="1600" dirty="0" err="1" smtClean="0">
                <a:solidFill>
                  <a:prstClr val="black"/>
                </a:solidFill>
              </a:rPr>
              <a:t>typeof</a:t>
            </a:r>
            <a:r>
              <a:rPr lang="en-US" sz="1600" dirty="0" smtClean="0">
                <a:solidFill>
                  <a:prstClr val="black"/>
                </a:solidFill>
              </a:rPr>
              <a:t>(</a:t>
            </a:r>
            <a:r>
              <a:rPr lang="en-US" sz="1600" dirty="0" err="1" smtClean="0">
                <a:solidFill>
                  <a:prstClr val="black"/>
                </a:solidFill>
              </a:rPr>
              <a:t>EditCustomerViewModel</a:t>
            </a:r>
            <a:r>
              <a:rPr lang="en-US" sz="1600" dirty="0">
                <a:solidFill>
                  <a:prstClr val="black"/>
                </a:solidFill>
              </a:rPr>
              <a:t>), new { </a:t>
            </a:r>
            <a:r>
              <a:rPr lang="en-US" sz="1600" dirty="0" err="1" smtClean="0">
                <a:solidFill>
                  <a:prstClr val="black"/>
                </a:solidFill>
              </a:rPr>
              <a:t>customerId</a:t>
            </a:r>
            <a:r>
              <a:rPr lang="en-US" sz="1600" dirty="0">
                <a:solidFill>
                  <a:prstClr val="black"/>
                </a:solidFill>
              </a:rPr>
              <a:t> = </a:t>
            </a:r>
            <a:r>
              <a:rPr lang="en-US" sz="1600" dirty="0" smtClean="0">
                <a:solidFill>
                  <a:prstClr val="black"/>
                </a:solidFill>
              </a:rPr>
              <a:t>”123” </a:t>
            </a:r>
            <a:r>
              <a:rPr lang="en-US" sz="1600" dirty="0">
                <a:solidFill>
                  <a:prstClr val="black"/>
                </a:solidFill>
              </a:rPr>
              <a:t> </a:t>
            </a:r>
            <a:r>
              <a:rPr lang="en-US" sz="1600" dirty="0" smtClean="0">
                <a:solidFill>
                  <a:prstClr val="black"/>
                </a:solidFill>
              </a:rPr>
              <a:t>});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5419" y="3397219"/>
            <a:ext cx="736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public void </a:t>
            </a:r>
            <a:r>
              <a:rPr lang="en-US" sz="1600" dirty="0" err="1" smtClean="0">
                <a:solidFill>
                  <a:prstClr val="black"/>
                </a:solidFill>
              </a:rPr>
              <a:t>Init</a:t>
            </a:r>
            <a:r>
              <a:rPr lang="en-US" sz="1600" dirty="0" smtClean="0">
                <a:solidFill>
                  <a:prstClr val="black"/>
                </a:solidFill>
              </a:rPr>
              <a:t>(string </a:t>
            </a:r>
            <a:r>
              <a:rPr lang="en-US" sz="1600" dirty="0" err="1" smtClean="0">
                <a:solidFill>
                  <a:prstClr val="black"/>
                </a:solidFill>
              </a:rPr>
              <a:t>customerId</a:t>
            </a:r>
            <a:r>
              <a:rPr lang="en-US" sz="1600" dirty="0" smtClean="0">
                <a:solidFill>
                  <a:prstClr val="black"/>
                </a:solidFill>
              </a:rPr>
              <a:t>)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{ }</a:t>
            </a:r>
          </a:p>
        </p:txBody>
      </p:sp>
      <p:sp>
        <p:nvSpPr>
          <p:cNvPr id="8" name="Rectangle 7"/>
          <p:cNvSpPr/>
          <p:nvPr/>
        </p:nvSpPr>
        <p:spPr>
          <a:xfrm>
            <a:off x="5715000" y="2394134"/>
            <a:ext cx="1080120" cy="241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67000" y="3445779"/>
            <a:ext cx="1080120" cy="241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2028" y="2778702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In this style parameter names / types must match – tied by convention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588224" y="2635567"/>
            <a:ext cx="0" cy="1431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47864" y="3290765"/>
            <a:ext cx="0" cy="1801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17708" y="3836370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Can send values or simple serializable objects, nothing passed by </a:t>
            </a:r>
            <a:r>
              <a:rPr lang="en-US" dirty="0" smtClean="0">
                <a:solidFill>
                  <a:prstClr val="white"/>
                </a:solidFill>
              </a:rPr>
              <a:t>reference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0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Init</a:t>
            </a:r>
            <a:r>
              <a:rPr lang="en-US" sz="4000" dirty="0"/>
              <a:t> – Passing parameters (part </a:t>
            </a:r>
            <a:r>
              <a:rPr lang="en-US" sz="4000" dirty="0" smtClean="0"/>
              <a:t>2)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Other option involves sending </a:t>
            </a:r>
            <a:r>
              <a:rPr lang="en-US" dirty="0" err="1" smtClean="0">
                <a:solidFill>
                  <a:prstClr val="white"/>
                </a:solidFill>
              </a:rPr>
              <a:t>MvxBundle</a:t>
            </a:r>
            <a:r>
              <a:rPr lang="en-US" dirty="0" smtClean="0">
                <a:solidFill>
                  <a:prstClr val="white"/>
                </a:solidFill>
              </a:rPr>
              <a:t> object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0138" y="1738372"/>
            <a:ext cx="7362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prstClr val="black"/>
                </a:solidFill>
              </a:rPr>
              <a:t>var</a:t>
            </a:r>
            <a:r>
              <a:rPr lang="en-US" sz="1600" dirty="0">
                <a:solidFill>
                  <a:prstClr val="black"/>
                </a:solidFill>
              </a:rPr>
              <a:t> bundle = new </a:t>
            </a:r>
            <a:r>
              <a:rPr lang="en-US" sz="1600" dirty="0" err="1">
                <a:solidFill>
                  <a:prstClr val="black"/>
                </a:solidFill>
              </a:rPr>
              <a:t>MvxBundle</a:t>
            </a:r>
            <a:r>
              <a:rPr lang="en-US" sz="1600" dirty="0">
                <a:solidFill>
                  <a:prstClr val="black"/>
                </a:solidFill>
              </a:rPr>
              <a:t>();</a:t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 err="1" smtClean="0">
                <a:solidFill>
                  <a:prstClr val="black"/>
                </a:solidFill>
              </a:rPr>
              <a:t>bundle.Write</a:t>
            </a:r>
            <a:r>
              <a:rPr lang="en-US" sz="1600" dirty="0" smtClean="0">
                <a:solidFill>
                  <a:prstClr val="black"/>
                </a:solidFill>
              </a:rPr>
              <a:t>(new</a:t>
            </a:r>
            <a:r>
              <a:rPr lang="en-US" sz="1600" dirty="0">
                <a:solidFill>
                  <a:prstClr val="black"/>
                </a:solidFill>
              </a:rPr>
              <a:t> </a:t>
            </a:r>
            <a:r>
              <a:rPr lang="en-US" sz="1600" dirty="0" smtClean="0">
                <a:solidFill>
                  <a:prstClr val="black"/>
                </a:solidFill>
              </a:rPr>
              <a:t>Dictionary&lt;string</a:t>
            </a:r>
            <a:r>
              <a:rPr lang="en-US" sz="1600" dirty="0">
                <a:solidFill>
                  <a:prstClr val="black"/>
                </a:solidFill>
              </a:rPr>
              <a:t>, string&gt;() { { "</a:t>
            </a:r>
            <a:r>
              <a:rPr lang="en-US" sz="1600" dirty="0" err="1">
                <a:solidFill>
                  <a:prstClr val="black"/>
                </a:solidFill>
              </a:rPr>
              <a:t>customerId</a:t>
            </a:r>
            <a:r>
              <a:rPr lang="en-US" sz="1600" dirty="0">
                <a:solidFill>
                  <a:prstClr val="black"/>
                </a:solidFill>
              </a:rPr>
              <a:t>", "1234" }});</a:t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 err="1" smtClean="0">
                <a:solidFill>
                  <a:prstClr val="black"/>
                </a:solidFill>
              </a:rPr>
              <a:t>ShowViewModel</a:t>
            </a:r>
            <a:r>
              <a:rPr lang="en-US" sz="1600" dirty="0" smtClean="0">
                <a:solidFill>
                  <a:prstClr val="black"/>
                </a:solidFill>
              </a:rPr>
              <a:t>&lt;</a:t>
            </a:r>
            <a:r>
              <a:rPr lang="en-US" sz="1600" dirty="0" err="1" smtClean="0">
                <a:solidFill>
                  <a:prstClr val="black"/>
                </a:solidFill>
              </a:rPr>
              <a:t>EditCustomerViewModel</a:t>
            </a:r>
            <a:r>
              <a:rPr lang="en-US" sz="1600" dirty="0">
                <a:solidFill>
                  <a:prstClr val="black"/>
                </a:solidFill>
              </a:rPr>
              <a:t>&gt;(bundle);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747" y="2716739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Bundle serialized sent to new view model and </a:t>
            </a:r>
            <a:r>
              <a:rPr lang="en-US" dirty="0" err="1" smtClean="0">
                <a:solidFill>
                  <a:prstClr val="white"/>
                </a:solidFill>
              </a:rPr>
              <a:t>unserialized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0138" y="3382029"/>
            <a:ext cx="73628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protected</a:t>
            </a:r>
            <a:r>
              <a:rPr lang="en-US" sz="1600" dirty="0">
                <a:solidFill>
                  <a:prstClr val="black"/>
                </a:solidFill>
              </a:rPr>
              <a:t> override void </a:t>
            </a:r>
            <a:r>
              <a:rPr lang="en-US" sz="1600" dirty="0" err="1">
                <a:solidFill>
                  <a:prstClr val="black"/>
                </a:solidFill>
              </a:rPr>
              <a:t>InitFromBundle</a:t>
            </a:r>
            <a:r>
              <a:rPr lang="en-US" sz="1600" dirty="0">
                <a:solidFill>
                  <a:prstClr val="black"/>
                </a:solidFill>
              </a:rPr>
              <a:t>(</a:t>
            </a:r>
            <a:r>
              <a:rPr lang="en-US" sz="1600" dirty="0" err="1">
                <a:solidFill>
                  <a:prstClr val="black"/>
                </a:solidFill>
              </a:rPr>
              <a:t>IMvxBundle</a:t>
            </a:r>
            <a:r>
              <a:rPr lang="en-US" sz="1600" dirty="0">
                <a:solidFill>
                  <a:prstClr val="black"/>
                </a:solidFill>
              </a:rPr>
              <a:t> parameters)</a:t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 smtClean="0">
                <a:solidFill>
                  <a:prstClr val="black"/>
                </a:solidFill>
              </a:rPr>
              <a:t>{</a:t>
            </a:r>
            <a:r>
              <a:rPr lang="en-US" sz="1600" dirty="0">
                <a:solidFill>
                  <a:prstClr val="black"/>
                </a:solidFill>
              </a:rPr>
              <a:t/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>
                <a:solidFill>
                  <a:prstClr val="black"/>
                </a:solidFill>
              </a:rPr>
              <a:t>    </a:t>
            </a:r>
            <a:r>
              <a:rPr lang="en-US" sz="1600" dirty="0" smtClean="0">
                <a:solidFill>
                  <a:prstClr val="black"/>
                </a:solidFill>
              </a:rPr>
              <a:t>string</a:t>
            </a:r>
            <a:r>
              <a:rPr lang="en-US" sz="1600" dirty="0">
                <a:solidFill>
                  <a:prstClr val="black"/>
                </a:solidFill>
              </a:rPr>
              <a:t> </a:t>
            </a:r>
            <a:r>
              <a:rPr lang="en-US" sz="1600" dirty="0" err="1">
                <a:solidFill>
                  <a:prstClr val="black"/>
                </a:solidFill>
              </a:rPr>
              <a:t>custId</a:t>
            </a:r>
            <a:r>
              <a:rPr lang="en-US" sz="1600" dirty="0">
                <a:solidFill>
                  <a:prstClr val="black"/>
                </a:solidFill>
              </a:rPr>
              <a:t>;</a:t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>
                <a:solidFill>
                  <a:prstClr val="black"/>
                </a:solidFill>
              </a:rPr>
              <a:t>    </a:t>
            </a:r>
            <a:r>
              <a:rPr lang="en-US" sz="1600" dirty="0" err="1" smtClean="0">
                <a:solidFill>
                  <a:prstClr val="black"/>
                </a:solidFill>
              </a:rPr>
              <a:t>parameters.Data.TryGetValue</a:t>
            </a:r>
            <a:r>
              <a:rPr lang="en-US" sz="1600" dirty="0">
                <a:solidFill>
                  <a:prstClr val="black"/>
                </a:solidFill>
              </a:rPr>
              <a:t>("</a:t>
            </a:r>
            <a:r>
              <a:rPr lang="en-US" sz="1600" dirty="0" err="1">
                <a:solidFill>
                  <a:prstClr val="black"/>
                </a:solidFill>
              </a:rPr>
              <a:t>customerId</a:t>
            </a:r>
            <a:r>
              <a:rPr lang="en-US" sz="1600" dirty="0">
                <a:solidFill>
                  <a:prstClr val="black"/>
                </a:solidFill>
              </a:rPr>
              <a:t>", out </a:t>
            </a:r>
            <a:r>
              <a:rPr lang="en-US" sz="1600" dirty="0" err="1">
                <a:solidFill>
                  <a:prstClr val="black"/>
                </a:solidFill>
              </a:rPr>
              <a:t>custId</a:t>
            </a:r>
            <a:r>
              <a:rPr lang="en-US" sz="1600" dirty="0">
                <a:solidFill>
                  <a:prstClr val="black"/>
                </a:solidFill>
              </a:rPr>
              <a:t>);</a:t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 smtClean="0">
                <a:solidFill>
                  <a:prstClr val="black"/>
                </a:solidFill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81400" y="4169945"/>
            <a:ext cx="129614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76800" y="1962150"/>
            <a:ext cx="129614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716016" y="3234659"/>
            <a:ext cx="0" cy="9352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40152" y="2324020"/>
            <a:ext cx="0" cy="3927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4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Start method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Last of the lifecycle methods to be called in creating / restoring a view model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Normally used for loading of information from local / remote storage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Can be made </a:t>
            </a:r>
            <a:r>
              <a:rPr lang="en-US" dirty="0" err="1" smtClean="0">
                <a:solidFill>
                  <a:prstClr val="white"/>
                </a:solidFill>
              </a:rPr>
              <a:t>async</a:t>
            </a:r>
            <a:r>
              <a:rPr lang="en-US" dirty="0" smtClean="0">
                <a:solidFill>
                  <a:prstClr val="white"/>
                </a:solidFill>
              </a:rPr>
              <a:t>, but will not itself be awaited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0591" y="2958052"/>
            <a:ext cx="73628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>
                <a:solidFill>
                  <a:prstClr val="black"/>
                </a:solidFill>
              </a:rPr>
              <a:t>public</a:t>
            </a:r>
            <a:r>
              <a:rPr lang="pl-PL" sz="1400" dirty="0">
                <a:solidFill>
                  <a:prstClr val="black"/>
                </a:solidFill>
              </a:rPr>
              <a:t> </a:t>
            </a:r>
            <a:r>
              <a:rPr lang="pl-PL" sz="1400" dirty="0" err="1">
                <a:solidFill>
                  <a:prstClr val="black"/>
                </a:solidFill>
              </a:rPr>
              <a:t>async</a:t>
            </a:r>
            <a:r>
              <a:rPr lang="pl-PL" sz="1400" dirty="0">
                <a:solidFill>
                  <a:prstClr val="black"/>
                </a:solidFill>
              </a:rPr>
              <a:t> </a:t>
            </a:r>
            <a:r>
              <a:rPr lang="pl-PL" sz="1400" dirty="0" err="1">
                <a:solidFill>
                  <a:prstClr val="black"/>
                </a:solidFill>
              </a:rPr>
              <a:t>override</a:t>
            </a:r>
            <a:r>
              <a:rPr lang="pl-PL" sz="1400" dirty="0">
                <a:solidFill>
                  <a:prstClr val="black"/>
                </a:solidFill>
              </a:rPr>
              <a:t> </a:t>
            </a:r>
            <a:r>
              <a:rPr lang="pl-PL" sz="1400" dirty="0" err="1">
                <a:solidFill>
                  <a:prstClr val="black"/>
                </a:solidFill>
              </a:rPr>
              <a:t>void</a:t>
            </a:r>
            <a:r>
              <a:rPr lang="pl-PL" sz="1400" dirty="0">
                <a:solidFill>
                  <a:prstClr val="black"/>
                </a:solidFill>
              </a:rPr>
              <a:t> Start()</a:t>
            </a:r>
            <a:br>
              <a:rPr lang="pl-PL" sz="1400" dirty="0">
                <a:solidFill>
                  <a:prstClr val="black"/>
                </a:solidFill>
              </a:rPr>
            </a:br>
            <a:r>
              <a:rPr lang="pl-PL" sz="1400" dirty="0" smtClean="0">
                <a:solidFill>
                  <a:prstClr val="black"/>
                </a:solidFill>
              </a:rPr>
              <a:t>{</a:t>
            </a:r>
            <a:r>
              <a:rPr lang="pl-PL" sz="1400" dirty="0">
                <a:solidFill>
                  <a:prstClr val="black"/>
                </a:solidFill>
              </a:rPr>
              <a:t/>
            </a:r>
            <a:br>
              <a:rPr lang="pl-PL" sz="1400" dirty="0">
                <a:solidFill>
                  <a:prstClr val="black"/>
                </a:solidFill>
              </a:rPr>
            </a:br>
            <a:r>
              <a:rPr lang="pl-PL" sz="1400" dirty="0">
                <a:solidFill>
                  <a:prstClr val="black"/>
                </a:solidFill>
              </a:rPr>
              <a:t>    </a:t>
            </a:r>
            <a:r>
              <a:rPr lang="pl-PL" sz="1400" dirty="0" err="1" smtClean="0">
                <a:solidFill>
                  <a:prstClr val="black"/>
                </a:solidFill>
              </a:rPr>
              <a:t>base.Start</a:t>
            </a:r>
            <a:r>
              <a:rPr lang="pl-PL" sz="1400" dirty="0" smtClean="0">
                <a:solidFill>
                  <a:prstClr val="black"/>
                </a:solidFill>
              </a:rPr>
              <a:t>();</a:t>
            </a:r>
            <a:r>
              <a:rPr lang="pl-PL" sz="1400" dirty="0">
                <a:solidFill>
                  <a:prstClr val="black"/>
                </a:solidFill>
              </a:rPr>
              <a:t/>
            </a:r>
            <a:br>
              <a:rPr lang="pl-PL" sz="1400" dirty="0">
                <a:solidFill>
                  <a:prstClr val="black"/>
                </a:solidFill>
              </a:rPr>
            </a:br>
            <a:r>
              <a:rPr lang="pl-PL" sz="1400" dirty="0">
                <a:solidFill>
                  <a:prstClr val="black"/>
                </a:solidFill>
              </a:rPr>
              <a:t>    </a:t>
            </a:r>
            <a:r>
              <a:rPr lang="pl-PL" sz="1400" dirty="0" err="1" smtClean="0">
                <a:solidFill>
                  <a:prstClr val="black"/>
                </a:solidFill>
              </a:rPr>
              <a:t>if</a:t>
            </a:r>
            <a:r>
              <a:rPr lang="pl-PL" sz="1400" dirty="0">
                <a:solidFill>
                  <a:prstClr val="black"/>
                </a:solidFill>
              </a:rPr>
              <a:t> (_</a:t>
            </a:r>
            <a:r>
              <a:rPr lang="pl-PL" sz="1400" dirty="0" err="1">
                <a:solidFill>
                  <a:prstClr val="black"/>
                </a:solidFill>
              </a:rPr>
              <a:t>customerId</a:t>
            </a:r>
            <a:r>
              <a:rPr lang="pl-PL" sz="1400" dirty="0">
                <a:solidFill>
                  <a:prstClr val="black"/>
                </a:solidFill>
              </a:rPr>
              <a:t> == </a:t>
            </a:r>
            <a:r>
              <a:rPr lang="pl-PL" sz="1400" dirty="0" err="1">
                <a:solidFill>
                  <a:prstClr val="black"/>
                </a:solidFill>
              </a:rPr>
              <a:t>Guid.Empty</a:t>
            </a:r>
            <a:r>
              <a:rPr lang="pl-PL" sz="1400" dirty="0" smtClean="0">
                <a:solidFill>
                  <a:prstClr val="black"/>
                </a:solidFill>
              </a:rPr>
              <a:t>)</a:t>
            </a:r>
            <a:r>
              <a:rPr lang="pl-PL" sz="1400" dirty="0">
                <a:solidFill>
                  <a:prstClr val="black"/>
                </a:solidFill>
              </a:rPr>
              <a:t> </a:t>
            </a:r>
            <a:r>
              <a:rPr lang="pl-PL" sz="1400" dirty="0" smtClean="0">
                <a:solidFill>
                  <a:prstClr val="black"/>
                </a:solidFill>
              </a:rPr>
              <a:t>{</a:t>
            </a:r>
            <a:r>
              <a:rPr lang="pl-PL" sz="1400" dirty="0">
                <a:solidFill>
                  <a:prstClr val="black"/>
                </a:solidFill>
              </a:rPr>
              <a:t/>
            </a:r>
            <a:br>
              <a:rPr lang="pl-PL" sz="1400" dirty="0">
                <a:solidFill>
                  <a:prstClr val="black"/>
                </a:solidFill>
              </a:rPr>
            </a:br>
            <a:r>
              <a:rPr lang="pl-PL" sz="1400" dirty="0">
                <a:solidFill>
                  <a:prstClr val="black"/>
                </a:solidFill>
              </a:rPr>
              <a:t>        </a:t>
            </a:r>
            <a:r>
              <a:rPr lang="pl-PL" sz="1400" dirty="0" err="1" smtClean="0">
                <a:solidFill>
                  <a:prstClr val="black"/>
                </a:solidFill>
              </a:rPr>
              <a:t>Customer</a:t>
            </a:r>
            <a:r>
              <a:rPr lang="pl-PL" sz="1400" dirty="0">
                <a:solidFill>
                  <a:prstClr val="black"/>
                </a:solidFill>
              </a:rPr>
              <a:t> = </a:t>
            </a:r>
            <a:r>
              <a:rPr lang="pl-PL" sz="1400" dirty="0" err="1">
                <a:solidFill>
                  <a:prstClr val="black"/>
                </a:solidFill>
              </a:rPr>
              <a:t>await</a:t>
            </a:r>
            <a:r>
              <a:rPr lang="pl-PL" sz="1400" dirty="0">
                <a:solidFill>
                  <a:prstClr val="black"/>
                </a:solidFill>
              </a:rPr>
              <a:t> _</a:t>
            </a:r>
            <a:r>
              <a:rPr lang="pl-PL" sz="1400" dirty="0" err="1">
                <a:solidFill>
                  <a:prstClr val="black"/>
                </a:solidFill>
              </a:rPr>
              <a:t>customerService.CreateNewCustomerAsync</a:t>
            </a:r>
            <a:r>
              <a:rPr lang="pl-PL" sz="1400" dirty="0" smtClean="0">
                <a:solidFill>
                  <a:prstClr val="black"/>
                </a:solidFill>
              </a:rPr>
              <a:t>(); </a:t>
            </a:r>
          </a:p>
          <a:p>
            <a:r>
              <a:rPr lang="pl-PL" sz="1400" dirty="0">
                <a:solidFill>
                  <a:prstClr val="black"/>
                </a:solidFill>
              </a:rPr>
              <a:t> </a:t>
            </a:r>
            <a:r>
              <a:rPr lang="pl-PL" sz="1400" dirty="0" smtClean="0">
                <a:solidFill>
                  <a:prstClr val="black"/>
                </a:solidFill>
              </a:rPr>
              <a:t>   }</a:t>
            </a:r>
            <a:r>
              <a:rPr lang="pl-PL" sz="1400" dirty="0">
                <a:solidFill>
                  <a:prstClr val="black"/>
                </a:solidFill>
              </a:rPr>
              <a:t> </a:t>
            </a:r>
            <a:r>
              <a:rPr lang="pl-PL" sz="1400" dirty="0" err="1" smtClean="0">
                <a:solidFill>
                  <a:prstClr val="black"/>
                </a:solidFill>
              </a:rPr>
              <a:t>else</a:t>
            </a:r>
            <a:r>
              <a:rPr lang="pl-PL" sz="1400" dirty="0">
                <a:solidFill>
                  <a:prstClr val="black"/>
                </a:solidFill>
              </a:rPr>
              <a:t> </a:t>
            </a:r>
            <a:r>
              <a:rPr lang="pl-PL" sz="1400" dirty="0" smtClean="0">
                <a:solidFill>
                  <a:prstClr val="black"/>
                </a:solidFill>
              </a:rPr>
              <a:t>{</a:t>
            </a:r>
            <a:r>
              <a:rPr lang="pl-PL" sz="1400" dirty="0">
                <a:solidFill>
                  <a:prstClr val="black"/>
                </a:solidFill>
              </a:rPr>
              <a:t/>
            </a:r>
            <a:br>
              <a:rPr lang="pl-PL" sz="1400" dirty="0">
                <a:solidFill>
                  <a:prstClr val="black"/>
                </a:solidFill>
              </a:rPr>
            </a:br>
            <a:r>
              <a:rPr lang="pl-PL" sz="1400" dirty="0">
                <a:solidFill>
                  <a:prstClr val="black"/>
                </a:solidFill>
              </a:rPr>
              <a:t>        </a:t>
            </a:r>
            <a:r>
              <a:rPr lang="pl-PL" sz="1400" dirty="0" err="1" smtClean="0">
                <a:solidFill>
                  <a:prstClr val="black"/>
                </a:solidFill>
              </a:rPr>
              <a:t>Customer</a:t>
            </a:r>
            <a:r>
              <a:rPr lang="pl-PL" sz="1400" dirty="0">
                <a:solidFill>
                  <a:prstClr val="black"/>
                </a:solidFill>
              </a:rPr>
              <a:t> = </a:t>
            </a:r>
            <a:r>
              <a:rPr lang="pl-PL" sz="1400" dirty="0" err="1">
                <a:solidFill>
                  <a:prstClr val="black"/>
                </a:solidFill>
              </a:rPr>
              <a:t>await</a:t>
            </a:r>
            <a:r>
              <a:rPr lang="pl-PL" sz="1400" dirty="0">
                <a:solidFill>
                  <a:prstClr val="black"/>
                </a:solidFill>
              </a:rPr>
              <a:t> _</a:t>
            </a:r>
            <a:r>
              <a:rPr lang="pl-PL" sz="1400" dirty="0" err="1">
                <a:solidFill>
                  <a:prstClr val="black"/>
                </a:solidFill>
              </a:rPr>
              <a:t>customerService.GetCustomerByIdAsync</a:t>
            </a:r>
            <a:r>
              <a:rPr lang="pl-PL" sz="1400" dirty="0">
                <a:solidFill>
                  <a:prstClr val="black"/>
                </a:solidFill>
              </a:rPr>
              <a:t>(_</a:t>
            </a:r>
            <a:r>
              <a:rPr lang="pl-PL" sz="1400" dirty="0" err="1">
                <a:solidFill>
                  <a:prstClr val="black"/>
                </a:solidFill>
              </a:rPr>
              <a:t>customerId</a:t>
            </a:r>
            <a:r>
              <a:rPr lang="pl-PL" sz="1400" dirty="0" smtClean="0">
                <a:solidFill>
                  <a:prstClr val="black"/>
                </a:solidFill>
              </a:rPr>
              <a:t>);</a:t>
            </a:r>
            <a:endParaRPr lang="pl-PL" sz="1400" dirty="0">
              <a:solidFill>
                <a:prstClr val="black"/>
              </a:solidFill>
            </a:endParaRPr>
          </a:p>
          <a:p>
            <a:r>
              <a:rPr lang="pl-PL" sz="1400" dirty="0">
                <a:solidFill>
                  <a:prstClr val="black"/>
                </a:solidFill>
              </a:rPr>
              <a:t> </a:t>
            </a:r>
            <a:r>
              <a:rPr lang="pl-PL" sz="1400" dirty="0" smtClean="0">
                <a:solidFill>
                  <a:prstClr val="black"/>
                </a:solidFill>
              </a:rPr>
              <a:t>   }</a:t>
            </a:r>
            <a:endParaRPr lang="pl-PL" sz="1400" dirty="0">
              <a:solidFill>
                <a:prstClr val="black"/>
              </a:solidFill>
            </a:endParaRPr>
          </a:p>
          <a:p>
            <a:r>
              <a:rPr lang="pl-PL" sz="1400" dirty="0" smtClean="0">
                <a:solidFill>
                  <a:prstClr val="black"/>
                </a:solidFill>
              </a:rPr>
              <a:t>}</a:t>
            </a:r>
            <a:endParaRPr 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71600" y="2954102"/>
            <a:ext cx="504056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33600" y="3831474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33600" y="4243295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Line Callout 1 12"/>
          <p:cNvSpPr/>
          <p:nvPr/>
        </p:nvSpPr>
        <p:spPr>
          <a:xfrm>
            <a:off x="3131840" y="1773385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Method uses </a:t>
            </a:r>
            <a:r>
              <a:rPr lang="en-US" dirty="0" err="1" smtClean="0">
                <a:solidFill>
                  <a:prstClr val="white"/>
                </a:solidFill>
              </a:rPr>
              <a:t>async</a:t>
            </a:r>
            <a:r>
              <a:rPr lang="en-US" dirty="0" smtClean="0">
                <a:solidFill>
                  <a:prstClr val="white"/>
                </a:solidFill>
              </a:rPr>
              <a:t> / await but is not a Task returning method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38400" y="2981751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90800" y="3831474"/>
            <a:ext cx="144916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14600" y="4243294"/>
            <a:ext cx="144916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Line Callout 1 16"/>
          <p:cNvSpPr/>
          <p:nvPr/>
        </p:nvSpPr>
        <p:spPr>
          <a:xfrm>
            <a:off x="4869032" y="2614182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_</a:t>
            </a:r>
            <a:r>
              <a:rPr lang="en-US" dirty="0" err="1" smtClean="0">
                <a:solidFill>
                  <a:prstClr val="white"/>
                </a:solidFill>
              </a:rPr>
              <a:t>customerService</a:t>
            </a:r>
            <a:r>
              <a:rPr lang="en-US" dirty="0" smtClean="0">
                <a:solidFill>
                  <a:prstClr val="white"/>
                </a:solidFill>
              </a:rPr>
              <a:t> injected in the constructor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22637" y="3616598"/>
            <a:ext cx="1089123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38800" y="4243294"/>
            <a:ext cx="100811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Line Callout 1 19"/>
          <p:cNvSpPr/>
          <p:nvPr/>
        </p:nvSpPr>
        <p:spPr>
          <a:xfrm>
            <a:off x="6623404" y="2285810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80326"/>
              <a:gd name="adj4" fmla="val -166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_</a:t>
            </a:r>
            <a:r>
              <a:rPr lang="en-US" dirty="0" err="1" smtClean="0">
                <a:solidFill>
                  <a:prstClr val="white"/>
                </a:solidFill>
              </a:rPr>
              <a:t>customerId</a:t>
            </a:r>
            <a:r>
              <a:rPr lang="en-US" dirty="0" smtClean="0">
                <a:solidFill>
                  <a:prstClr val="white"/>
                </a:solidFill>
              </a:rPr>
              <a:t> sent as a parameter to the </a:t>
            </a:r>
            <a:r>
              <a:rPr lang="en-US" dirty="0" err="1" smtClean="0">
                <a:solidFill>
                  <a:prstClr val="white"/>
                </a:solidFill>
              </a:rPr>
              <a:t>Init</a:t>
            </a:r>
            <a:r>
              <a:rPr lang="en-US" dirty="0" smtClean="0">
                <a:solidFill>
                  <a:prstClr val="white"/>
                </a:solidFill>
              </a:rPr>
              <a:t> method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93" y="2040096"/>
            <a:ext cx="8229600" cy="857250"/>
          </a:xfrm>
        </p:spPr>
        <p:txBody>
          <a:bodyPr/>
          <a:lstStyle/>
          <a:p>
            <a:r>
              <a:rPr lang="en-US" dirty="0" smtClean="0"/>
              <a:t>Demo – Setting up </a:t>
            </a:r>
            <a:r>
              <a:rPr lang="en-US" dirty="0" err="1" smtClean="0"/>
              <a:t>MVVMCross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7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91722" y="-98778"/>
            <a:ext cx="9334500" cy="1368778"/>
          </a:xfrm>
          <a:prstGeom prst="rect">
            <a:avLst/>
          </a:prstGeom>
          <a:solidFill>
            <a:srgbClr val="15304E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9394" y="146242"/>
            <a:ext cx="394854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  <a:latin typeface="Segoe UI"/>
                <a:cs typeface="Segoe UI"/>
              </a:rPr>
              <a:t>Which </a:t>
            </a:r>
            <a:r>
              <a:rPr lang="en-US" sz="2200" b="1" dirty="0">
                <a:solidFill>
                  <a:srgbClr val="FFFFFF"/>
                </a:solidFill>
                <a:latin typeface="Segoe UI"/>
                <a:cs typeface="Segoe UI"/>
              </a:rPr>
              <a:t>Xamarin approach</a:t>
            </a:r>
            <a:r>
              <a:rPr lang="en-US" sz="2200" dirty="0">
                <a:solidFill>
                  <a:srgbClr val="FFFFFF"/>
                </a:solidFill>
                <a:latin typeface="Segoe UI"/>
                <a:cs typeface="Segoe UI"/>
              </a:rPr>
              <a:t> is best for your app?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274" y="2293700"/>
            <a:ext cx="23321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err="1">
                <a:solidFill>
                  <a:srgbClr val="152F4E"/>
                </a:solidFill>
                <a:latin typeface="Segoe UI"/>
                <a:cs typeface="Segoe UI"/>
              </a:rPr>
              <a:t>Xamarin.Forms</a:t>
            </a:r>
            <a:r>
              <a:rPr lang="en-US" sz="1300" b="1" dirty="0">
                <a:solidFill>
                  <a:srgbClr val="152F4E"/>
                </a:solidFill>
                <a:latin typeface="Segoe UI"/>
                <a:cs typeface="Segoe UI"/>
              </a:rPr>
              <a:t> </a:t>
            </a:r>
            <a:r>
              <a:rPr lang="en-US" sz="1300" dirty="0">
                <a:solidFill>
                  <a:srgbClr val="152F4E"/>
                </a:solidFill>
                <a:latin typeface="Segoe UI"/>
                <a:cs typeface="Segoe UI"/>
              </a:rPr>
              <a:t>is best for: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03030" y="2262912"/>
            <a:ext cx="3902365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err="1">
                <a:solidFill>
                  <a:srgbClr val="152F4E"/>
                </a:solidFill>
                <a:latin typeface="Segoe UI"/>
                <a:cs typeface="Segoe UI"/>
              </a:rPr>
              <a:t>Xamarin.iOS</a:t>
            </a:r>
            <a:r>
              <a:rPr lang="en-US" sz="1300" b="1" dirty="0">
                <a:solidFill>
                  <a:srgbClr val="152F4E"/>
                </a:solidFill>
                <a:latin typeface="Segoe UI"/>
                <a:cs typeface="Segoe UI"/>
              </a:rPr>
              <a:t> / </a:t>
            </a:r>
            <a:r>
              <a:rPr lang="en-US" sz="1300" b="1" dirty="0" err="1">
                <a:solidFill>
                  <a:srgbClr val="152F4E"/>
                </a:solidFill>
                <a:latin typeface="Segoe UI"/>
                <a:cs typeface="Segoe UI"/>
              </a:rPr>
              <a:t>Xamarin.Android</a:t>
            </a:r>
            <a:r>
              <a:rPr lang="en-US" sz="1300" b="1" dirty="0">
                <a:solidFill>
                  <a:srgbClr val="152F4E"/>
                </a:solidFill>
                <a:latin typeface="Segoe UI"/>
                <a:cs typeface="Segoe UI"/>
              </a:rPr>
              <a:t> </a:t>
            </a:r>
            <a:r>
              <a:rPr lang="en-US" sz="1300" dirty="0">
                <a:solidFill>
                  <a:srgbClr val="152F4E"/>
                </a:solidFill>
                <a:latin typeface="Segoe UI"/>
                <a:cs typeface="Segoe UI"/>
              </a:rPr>
              <a:t>is best for: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2608" y="2801698"/>
            <a:ext cx="33943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Data entry apps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Prototypes and proofs-of-concept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that require little platform-specific functionality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where code sharing is more important than custom UI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00242" y="2717031"/>
            <a:ext cx="0" cy="2024303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0075" y="4603429"/>
            <a:ext cx="2332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3498DB"/>
                </a:solidFill>
                <a:latin typeface="Segoe UI"/>
                <a:cs typeface="Segoe UI"/>
              </a:rPr>
              <a:t>Learn more: </a:t>
            </a:r>
            <a:r>
              <a:rPr lang="en-US" sz="1100" dirty="0" err="1">
                <a:solidFill>
                  <a:srgbClr val="3498DB"/>
                </a:solidFill>
                <a:latin typeface="Segoe UI"/>
                <a:cs typeface="Segoe UI"/>
              </a:rPr>
              <a:t>xamarin.com</a:t>
            </a:r>
            <a:r>
              <a:rPr lang="en-US" sz="1100" dirty="0">
                <a:solidFill>
                  <a:srgbClr val="3498DB"/>
                </a:solidFill>
                <a:latin typeface="Segoe UI"/>
                <a:cs typeface="Segoe UI"/>
              </a:rPr>
              <a:t>/forms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64848" y="4550192"/>
            <a:ext cx="2563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3498DB"/>
                </a:solidFill>
                <a:latin typeface="Segoe UI"/>
                <a:cs typeface="Segoe UI"/>
              </a:rPr>
              <a:t>Learn more: </a:t>
            </a:r>
            <a:r>
              <a:rPr lang="en-US" sz="1100" dirty="0" err="1">
                <a:solidFill>
                  <a:srgbClr val="3498DB"/>
                </a:solidFill>
                <a:latin typeface="Segoe UI"/>
                <a:cs typeface="Segoe UI"/>
              </a:rPr>
              <a:t>xamarin.com</a:t>
            </a:r>
            <a:r>
              <a:rPr lang="en-US" sz="1100" dirty="0">
                <a:solidFill>
                  <a:srgbClr val="3498DB"/>
                </a:solidFill>
                <a:latin typeface="Segoe UI"/>
                <a:cs typeface="Segoe UI"/>
              </a:rPr>
              <a:t>/platform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03152" y="2801698"/>
            <a:ext cx="34713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that require specialized interaction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with highly polished design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that use many platform-specific APIs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where custom UI is more important than code sharing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029" y="957118"/>
            <a:ext cx="759927" cy="130579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959" y="957119"/>
            <a:ext cx="744808" cy="129809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8059" y="957119"/>
            <a:ext cx="755448" cy="1298093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H="1">
            <a:off x="400243" y="2717030"/>
            <a:ext cx="3178848" cy="7698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4295" y="972513"/>
            <a:ext cx="746489" cy="128269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8835" y="972513"/>
            <a:ext cx="735975" cy="128269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22" y="972513"/>
            <a:ext cx="746489" cy="1282699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5103091" y="2717031"/>
            <a:ext cx="0" cy="1989026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103092" y="2717030"/>
            <a:ext cx="3178848" cy="7698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33" idx="1"/>
          </p:cNvCxnSpPr>
          <p:nvPr/>
        </p:nvCxnSpPr>
        <p:spPr>
          <a:xfrm flipV="1">
            <a:off x="409222" y="4734234"/>
            <a:ext cx="350853" cy="46"/>
          </a:xfrm>
          <a:prstGeom prst="line">
            <a:avLst/>
          </a:prstGeom>
          <a:ln w="12700" cmpd="sng">
            <a:solidFill>
              <a:srgbClr val="3498DB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5101167" y="4698958"/>
            <a:ext cx="350852" cy="43"/>
          </a:xfrm>
          <a:prstGeom prst="line">
            <a:avLst/>
          </a:prstGeom>
          <a:ln w="12700" cmpd="sng">
            <a:solidFill>
              <a:srgbClr val="3498DB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36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Autofit/>
          </a:bodyPr>
          <a:lstStyle/>
          <a:p>
            <a:r>
              <a:rPr lang="en-US" sz="3600" dirty="0"/>
              <a:t>Moving from </a:t>
            </a:r>
            <a:r>
              <a:rPr lang="en-US" sz="3600" dirty="0" err="1"/>
              <a:t>Xamarin</a:t>
            </a:r>
            <a:r>
              <a:rPr lang="en-US" sz="3600" dirty="0"/>
              <a:t> Platform to Forms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33052"/>
            <a:ext cx="3938645" cy="262378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4" name="Picture 3" descr="xamarin form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72" y="1388938"/>
            <a:ext cx="3941064" cy="245274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TextBox 4"/>
          <p:cNvSpPr txBox="1"/>
          <p:nvPr/>
        </p:nvSpPr>
        <p:spPr>
          <a:xfrm>
            <a:off x="368301" y="3937383"/>
            <a:ext cx="3669149" cy="338542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Xamarin.Android</a:t>
            </a:r>
            <a:r>
              <a:rPr lang="en-US" sz="1600" dirty="0">
                <a:solidFill>
                  <a:schemeClr val="bg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/ </a:t>
            </a:r>
            <a:r>
              <a:rPr lang="en-US" sz="16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Xamarin.iOS</a:t>
            </a:r>
            <a:endParaRPr lang="en-US" sz="1600" dirty="0">
              <a:solidFill>
                <a:schemeClr val="bg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15473" y="3929033"/>
            <a:ext cx="3669149" cy="338542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Xamarin.Forms</a:t>
            </a:r>
            <a:endParaRPr lang="en-US" sz="1600" dirty="0">
              <a:solidFill>
                <a:schemeClr val="bg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3940" y="1866435"/>
            <a:ext cx="1034361" cy="332878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</a:rPr>
              <a:t>iOS C# UI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35840" y="1864224"/>
            <a:ext cx="1199461" cy="332878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</a:rPr>
              <a:t>Android C# UI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191032" y="1864223"/>
            <a:ext cx="1316198" cy="332878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</a:rPr>
              <a:t>Windows C# UI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998332" y="1886194"/>
            <a:ext cx="1942277" cy="354899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>
                <a:solidFill>
                  <a:srgbClr val="FFFFFF"/>
                </a:solidFill>
              </a:rPr>
              <a:t>Xamarin.Forms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490472" y="2701814"/>
            <a:ext cx="1890196" cy="592558"/>
          </a:xfrm>
          <a:prstGeom prst="rect">
            <a:avLst/>
          </a:prstGeom>
        </p:spPr>
        <p:txBody>
          <a:bodyPr vert="horz" lIns="68580" tIns="34290" rIns="68580" bIns="3429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</a:rPr>
              <a:t>Shared App Logic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804949" y="2701813"/>
            <a:ext cx="1890196" cy="592558"/>
          </a:xfrm>
          <a:prstGeom prst="rect">
            <a:avLst/>
          </a:prstGeom>
        </p:spPr>
        <p:txBody>
          <a:bodyPr vert="horz" lIns="68580" tIns="34290" rIns="68580" bIns="3429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</a:rPr>
              <a:t>Shared App Logic</a:t>
            </a:r>
          </a:p>
        </p:txBody>
      </p:sp>
    </p:spTree>
    <p:extLst>
      <p:ext uri="{BB962C8B-B14F-4D97-AF65-F5344CB8AC3E}">
        <p14:creationId xmlns:p14="http://schemas.microsoft.com/office/powerpoint/2010/main" val="96014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92237"/>
            <a:ext cx="1654125" cy="674653"/>
          </a:xfrm>
        </p:spPr>
        <p:txBody>
          <a:bodyPr>
            <a:no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Layouts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228600" y="1187334"/>
            <a:ext cx="1654125" cy="674653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Pages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994782" y="2742848"/>
            <a:ext cx="6518507" cy="1713588"/>
            <a:chOff x="2738440" y="3806168"/>
            <a:chExt cx="8865623" cy="2330598"/>
          </a:xfrm>
        </p:grpSpPr>
        <p:sp>
          <p:nvSpPr>
            <p:cNvPr id="21" name="TextBox 20"/>
            <p:cNvSpPr txBox="1"/>
            <p:nvPr/>
          </p:nvSpPr>
          <p:spPr>
            <a:xfrm>
              <a:off x="2767565" y="5826567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cs typeface="Helvetica"/>
                </a:rPr>
                <a:t>Stack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060566" y="5825526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cs typeface="Helvetica"/>
                </a:rPr>
                <a:t>Absolute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82425" y="5825526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cs typeface="Helvetica"/>
                </a:rPr>
                <a:t>Relative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95645" y="5825526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cs typeface="Helvetica"/>
                </a:rPr>
                <a:t>Grid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866163" y="5824485"/>
              <a:ext cx="123627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 err="1">
                  <a:cs typeface="Helvetica"/>
                </a:rPr>
                <a:t>ContentView</a:t>
              </a:r>
              <a:endParaRPr lang="en-US" sz="882" dirty="0">
                <a:cs typeface="Helvetic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16026" y="5824486"/>
              <a:ext cx="1042982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 err="1">
                  <a:cs typeface="Helvetica"/>
                </a:rPr>
                <a:t>ScrollView</a:t>
              </a:r>
              <a:endParaRPr lang="en-US" sz="882" dirty="0">
                <a:cs typeface="Helvetic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645067" y="5826567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cs typeface="Helvetica"/>
                </a:rPr>
                <a:t>Frame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8440" y="3806168"/>
              <a:ext cx="8851570" cy="1934232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2004119" y="797155"/>
            <a:ext cx="4614587" cy="1576961"/>
            <a:chOff x="2751141" y="1159889"/>
            <a:chExt cx="6276158" cy="214477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1141" y="1159889"/>
              <a:ext cx="6215058" cy="171186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767564" y="2994467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cs typeface="Helvetica"/>
                </a:rPr>
                <a:t>Content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95240" y="2993426"/>
              <a:ext cx="1333508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cs typeface="Helvetica"/>
                </a:rPr>
                <a:t>MasterDetail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62214" y="2993426"/>
              <a:ext cx="1022428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cs typeface="Helvetica"/>
                </a:rPr>
                <a:t>Navigation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95647" y="2993426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cs typeface="Helvetica"/>
                </a:rPr>
                <a:t>Tabbed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945436" y="2992384"/>
              <a:ext cx="1081863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 err="1">
                  <a:cs typeface="Helvetica"/>
                </a:rPr>
                <a:t>Carousel</a:t>
              </a:r>
              <a:endParaRPr lang="en-US" sz="882" dirty="0"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66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2"/>
          <p:cNvSpPr>
            <a:spLocks noGrp="1"/>
          </p:cNvSpPr>
          <p:nvPr>
            <p:ph type="title"/>
          </p:nvPr>
        </p:nvSpPr>
        <p:spPr>
          <a:xfrm>
            <a:off x="289875" y="190893"/>
            <a:ext cx="8568965" cy="4054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Forms Project Structure</a:t>
            </a:r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5580112" y="843558"/>
            <a:ext cx="1720851" cy="808515"/>
            <a:chOff x="9086018" y="1298530"/>
            <a:chExt cx="2294468" cy="1078020"/>
          </a:xfrm>
        </p:grpSpPr>
        <p:sp>
          <p:nvSpPr>
            <p:cNvPr id="114" name="Rectangle 113"/>
            <p:cNvSpPr/>
            <p:nvPr/>
          </p:nvSpPr>
          <p:spPr>
            <a:xfrm>
              <a:off x="9086019" y="129853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</a:rPr>
                <a:t>Android Project</a:t>
              </a:r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086018" y="16479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prstClr val="white"/>
                  </a:solidFill>
                </a:rPr>
                <a:t>Renderers / Effects</a:t>
              </a:r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086018" y="20209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Platform Services</a:t>
              </a:r>
            </a:p>
          </p:txBody>
        </p:sp>
      </p:grpSp>
      <p:sp>
        <p:nvSpPr>
          <p:cNvPr id="128" name="Rectangle 127"/>
          <p:cNvSpPr/>
          <p:nvPr/>
        </p:nvSpPr>
        <p:spPr>
          <a:xfrm>
            <a:off x="1812771" y="3648025"/>
            <a:ext cx="1720850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white"/>
                </a:solidFill>
              </a:rPr>
              <a:t>Validation logic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1812771" y="2846259"/>
            <a:ext cx="1720850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white"/>
                </a:solidFill>
              </a:rPr>
              <a:t>Models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1812771" y="3112960"/>
            <a:ext cx="1720850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white"/>
                </a:solidFill>
              </a:rPr>
              <a:t>Common Interfaces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1812771" y="3379659"/>
            <a:ext cx="1720850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white"/>
                </a:solidFill>
              </a:rPr>
              <a:t>Authorization logic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1812771" y="1779459"/>
            <a:ext cx="1720851" cy="1066800"/>
            <a:chOff x="4447141" y="1973850"/>
            <a:chExt cx="2294468" cy="1422400"/>
          </a:xfrm>
        </p:grpSpPr>
        <p:sp>
          <p:nvSpPr>
            <p:cNvPr id="133" name="Rectangle 132"/>
            <p:cNvSpPr/>
            <p:nvPr/>
          </p:nvSpPr>
          <p:spPr>
            <a:xfrm>
              <a:off x="4447142" y="19738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</a:rPr>
                <a:t>Core PCL</a:t>
              </a:r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447143" y="23294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View Models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447142" y="26850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Data Access Services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447141" y="30406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Shared Value Converters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436096" y="3903804"/>
            <a:ext cx="1720854" cy="790846"/>
            <a:chOff x="9086014" y="3603064"/>
            <a:chExt cx="2294471" cy="1054462"/>
          </a:xfrm>
        </p:grpSpPr>
        <p:sp>
          <p:nvSpPr>
            <p:cNvPr id="39" name="Rectangle 38"/>
            <p:cNvSpPr/>
            <p:nvPr/>
          </p:nvSpPr>
          <p:spPr>
            <a:xfrm>
              <a:off x="9086018" y="3603064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</a:rPr>
                <a:t>iOS Project</a:t>
              </a:r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086014" y="3946326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prstClr val="white"/>
                  </a:solidFill>
                </a:rPr>
                <a:t>Renderers / Effects</a:t>
              </a:r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086018" y="4301926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Platform Services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123331" y="2075509"/>
            <a:ext cx="1724174" cy="792247"/>
            <a:chOff x="9081586" y="3603064"/>
            <a:chExt cx="2298899" cy="1056329"/>
          </a:xfrm>
        </p:grpSpPr>
        <p:sp>
          <p:nvSpPr>
            <p:cNvPr id="45" name="Rectangle 44"/>
            <p:cNvSpPr/>
            <p:nvPr/>
          </p:nvSpPr>
          <p:spPr>
            <a:xfrm>
              <a:off x="9086018" y="3603064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</a:rPr>
                <a:t>UWP Project</a:t>
              </a:r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086019" y="39463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Renderers / Effects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081586" y="4303793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Platform Services</a:t>
              </a:r>
            </a:p>
          </p:txBody>
        </p:sp>
      </p:grpSp>
      <p:cxnSp>
        <p:nvCxnSpPr>
          <p:cNvPr id="5" name="Elbow Connector 4"/>
          <p:cNvCxnSpPr>
            <a:stCxn id="117" idx="1"/>
            <a:endCxn id="133" idx="0"/>
          </p:cNvCxnSpPr>
          <p:nvPr/>
        </p:nvCxnSpPr>
        <p:spPr>
          <a:xfrm rot="10800000" flipV="1">
            <a:off x="2673198" y="1238973"/>
            <a:ext cx="2906915" cy="5404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43" idx="1"/>
            <a:endCxn id="55" idx="2"/>
          </p:cNvCxnSpPr>
          <p:nvPr/>
        </p:nvCxnSpPr>
        <p:spPr>
          <a:xfrm rot="10800000">
            <a:off x="2673197" y="4437204"/>
            <a:ext cx="2762902" cy="1240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136" idx="3"/>
          </p:cNvCxnSpPr>
          <p:nvPr/>
        </p:nvCxnSpPr>
        <p:spPr>
          <a:xfrm flipH="1" flipV="1">
            <a:off x="3533621" y="2712909"/>
            <a:ext cx="593035" cy="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812772" y="3903804"/>
            <a:ext cx="1720849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prstClr val="white"/>
                </a:solidFill>
              </a:rPr>
              <a:t>Custom Views</a:t>
            </a:r>
            <a:endParaRPr lang="en-US" sz="1050" dirty="0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12772" y="4170504"/>
            <a:ext cx="1720849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prstClr val="white"/>
                </a:solidFill>
              </a:rPr>
              <a:t>XAML</a:t>
            </a:r>
            <a:endParaRPr lang="en-US" sz="10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46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38150"/>
            <a:ext cx="42926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3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Autofit/>
          </a:bodyPr>
          <a:lstStyle/>
          <a:p>
            <a:r>
              <a:rPr lang="en-US" sz="3600" dirty="0"/>
              <a:t>Some Extra Things to Think About with </a:t>
            </a:r>
            <a:r>
              <a:rPr lang="en-US" sz="3600" dirty="0" err="1"/>
              <a:t>Xamarin</a:t>
            </a:r>
            <a:r>
              <a:rPr lang="en-US" sz="3600" dirty="0"/>
              <a:t> Forms</a:t>
            </a: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0455917"/>
              </p:ext>
            </p:extLst>
          </p:nvPr>
        </p:nvGraphicFramePr>
        <p:xfrm>
          <a:off x="457200" y="1200151"/>
          <a:ext cx="54864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600" y="1225217"/>
            <a:ext cx="2235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err="1"/>
              <a:t>MVVMCross</a:t>
            </a:r>
            <a:r>
              <a:rPr lang="en-US" sz="3600" dirty="0"/>
              <a:t> and  </a:t>
            </a:r>
            <a:r>
              <a:rPr lang="en-US" sz="3600" dirty="0" err="1"/>
              <a:t>Xamarin</a:t>
            </a:r>
            <a:r>
              <a:rPr lang="en-US" sz="3600" dirty="0"/>
              <a:t> Forms</a:t>
            </a: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0334923"/>
              </p:ext>
            </p:extLst>
          </p:nvPr>
        </p:nvGraphicFramePr>
        <p:xfrm>
          <a:off x="457200" y="1200151"/>
          <a:ext cx="57912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348" y="1200151"/>
            <a:ext cx="1875167" cy="1676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1182" y="3013471"/>
            <a:ext cx="1725497" cy="153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Key Entities</a:t>
            </a: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46482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3895" y="1200151"/>
            <a:ext cx="3669832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9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sz="4000" dirty="0" smtClean="0"/>
              <a:t>Application Lifecycle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prstClr val="white"/>
                </a:solidFill>
              </a:rPr>
              <a:t>SplashScreen</a:t>
            </a:r>
            <a:r>
              <a:rPr lang="en-US" dirty="0">
                <a:solidFill>
                  <a:prstClr val="white"/>
                </a:solidFill>
              </a:rPr>
              <a:t> : </a:t>
            </a:r>
            <a:r>
              <a:rPr lang="en-US" dirty="0" err="1">
                <a:solidFill>
                  <a:prstClr val="white"/>
                </a:solidFill>
              </a:rPr>
              <a:t>MvxSplashScreenActivity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Setup : </a:t>
            </a:r>
            <a:r>
              <a:rPr lang="en-US" dirty="0" err="1" smtClean="0">
                <a:solidFill>
                  <a:prstClr val="white"/>
                </a:solidFill>
              </a:rPr>
              <a:t>MvxAndroidSetup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1101" y="2355726"/>
            <a:ext cx="827586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App : </a:t>
            </a:r>
            <a:r>
              <a:rPr lang="en-US" dirty="0" err="1" smtClean="0">
                <a:solidFill>
                  <a:prstClr val="white"/>
                </a:solidFill>
              </a:rPr>
              <a:t>MvxApplication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3607" y="3683117"/>
            <a:ext cx="260639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LoginActivity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</a:rPr>
              <a:t>: </a:t>
            </a:r>
            <a:r>
              <a:rPr lang="en-US" dirty="0" err="1" smtClean="0"/>
              <a:t>FormsApplicationActivity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3607" y="4362435"/>
            <a:ext cx="8283363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LoginViewModel</a:t>
            </a:r>
            <a:r>
              <a:rPr lang="en-US" dirty="0" smtClean="0">
                <a:solidFill>
                  <a:prstClr val="white"/>
                </a:solidFill>
              </a:rPr>
              <a:t> : </a:t>
            </a:r>
            <a:r>
              <a:rPr lang="en-US" dirty="0" err="1" smtClean="0">
                <a:solidFill>
                  <a:prstClr val="white"/>
                </a:solidFill>
              </a:rPr>
              <a:t>MvxViewModel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6127461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prstClr val="white"/>
                </a:solidFill>
              </a:rPr>
              <a:t>AppDelegate</a:t>
            </a:r>
            <a:r>
              <a:rPr lang="en-US" dirty="0">
                <a:solidFill>
                  <a:prstClr val="white"/>
                </a:solidFill>
              </a:rPr>
              <a:t> : </a:t>
            </a:r>
            <a:r>
              <a:rPr lang="en-US" dirty="0" err="1">
                <a:solidFill>
                  <a:prstClr val="white"/>
                </a:solidFill>
              </a:rPr>
              <a:t>MvxApplicationDelegate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6127461" y="1682632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Setup : </a:t>
            </a:r>
            <a:r>
              <a:rPr lang="en-US" dirty="0" err="1">
                <a:solidFill>
                  <a:prstClr val="white"/>
                </a:solidFill>
              </a:rPr>
              <a:t>MvxIosSetup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6127461" y="3016083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prstClr val="white"/>
                </a:solidFill>
              </a:rPr>
              <a:t>ViewPresenter</a:t>
            </a:r>
            <a:r>
              <a:rPr lang="en-US" sz="1400" dirty="0" smtClean="0">
                <a:solidFill>
                  <a:prstClr val="white"/>
                </a:solidFill>
              </a:rPr>
              <a:t> : </a:t>
            </a:r>
            <a:r>
              <a:rPr lang="en-US" sz="1400" dirty="0" err="1"/>
              <a:t>MvxFormsIosPagePresenter</a:t>
            </a:r>
            <a:r>
              <a:rPr lang="en-US" sz="1400" dirty="0"/>
              <a:t> </a:t>
            </a:r>
            <a:endParaRPr lang="en-US" sz="1400" dirty="0" smtClean="0">
              <a:solidFill>
                <a:prstClr val="white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6127461" y="3702078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prstClr val="white"/>
                </a:solidFill>
              </a:rPr>
              <a:t>LoginViewController</a:t>
            </a:r>
            <a:r>
              <a:rPr lang="en-US" sz="1400" dirty="0" smtClean="0">
                <a:solidFill>
                  <a:prstClr val="white"/>
                </a:solidFill>
              </a:rPr>
              <a:t>: </a:t>
            </a:r>
            <a:r>
              <a:rPr lang="en-US" sz="1400" dirty="0" err="1">
                <a:solidFill>
                  <a:prstClr val="white"/>
                </a:solidFill>
              </a:rPr>
              <a:t>MvxViewController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endParaRPr lang="en-US" sz="1400" dirty="0" smtClean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77390" y="102227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App </a:t>
            </a:r>
            <a:r>
              <a:rPr lang="en-US">
                <a:solidFill>
                  <a:prstClr val="white"/>
                </a:solidFill>
              </a:rPr>
              <a:t>: Application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277390" y="1676309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Setup </a:t>
            </a:r>
            <a:r>
              <a:rPr lang="en-US" dirty="0">
                <a:solidFill>
                  <a:prstClr val="white"/>
                </a:solidFill>
              </a:rPr>
              <a:t>: </a:t>
            </a:r>
            <a:endParaRPr lang="en-US" dirty="0" smtClean="0">
              <a:solidFill>
                <a:prstClr val="white"/>
              </a:solidFill>
            </a:endParaRPr>
          </a:p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MvxWindowsSetup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77638" y="369332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LoginPage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</a:rPr>
              <a:t>: </a:t>
            </a:r>
            <a:endParaRPr lang="en-US" dirty="0" smtClean="0">
              <a:solidFill>
                <a:prstClr val="white"/>
              </a:solidFill>
            </a:endParaRPr>
          </a:p>
          <a:p>
            <a:pPr algn="ctr"/>
            <a:r>
              <a:rPr lang="en-US" dirty="0" err="1">
                <a:solidFill>
                  <a:prstClr val="white"/>
                </a:solidFill>
              </a:rPr>
              <a:t>MvxWindowsPage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8236" y="3016083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prstClr val="white"/>
                </a:solidFill>
              </a:rPr>
              <a:t>ViewPresenter</a:t>
            </a:r>
            <a:r>
              <a:rPr lang="en-US" sz="1400" dirty="0" smtClean="0">
                <a:solidFill>
                  <a:prstClr val="white"/>
                </a:solidFill>
              </a:rPr>
              <a:t> : </a:t>
            </a:r>
            <a:r>
              <a:rPr lang="en-US" sz="1400" dirty="0" err="1" smtClean="0"/>
              <a:t>MvxFormsDroidPagePresenter</a:t>
            </a:r>
            <a:endParaRPr lang="en-US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0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err="1"/>
              <a:t>Xamarin</a:t>
            </a:r>
            <a:r>
              <a:rPr lang="en-US" sz="3600" dirty="0"/>
              <a:t> Forms Binding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41935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Entry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Text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{Binding Password, Mode=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TwoWay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Converter=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PasswordConverter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ConverterParameter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=23, Path=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PathToBinding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 Source='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DifferentSource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',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StringFormat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='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formatstring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'}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IsPassword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Grid.Column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Grid.Row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HorizontalOptions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/&gt;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7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Creating a Value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418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public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DateConverter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: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IValueConverter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  <a:endParaRPr lang="de-DE" sz="12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public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Convert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value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Type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targetType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parameter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CultureInfo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culture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var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inputValue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value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as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DateTime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?;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if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(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inputValue.HasValue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return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inputValue.Value.ToShortDateString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value;</a:t>
            </a:r>
          </a:p>
          <a:p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</a:p>
          <a:p>
            <a:endParaRPr lang="de-DE" sz="12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public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ConvertBack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value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Type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targetType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parameter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CultureInfo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culture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{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throw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new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b="1" dirty="0" err="1">
                <a:solidFill>
                  <a:srgbClr val="00008B"/>
                </a:solidFill>
                <a:highlight>
                  <a:srgbClr val="FFFFFF"/>
                </a:highlight>
                <a:latin typeface="Consolas" charset="0"/>
              </a:rPr>
              <a:t>NotImplementedException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2678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93" y="2040096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 – Using Forms with </a:t>
            </a:r>
            <a:r>
              <a:rPr lang="en-US" dirty="0" err="1" smtClean="0"/>
              <a:t>MVVMCross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97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Customize / Platform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1894123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Effects – (XF 2.1) – Per platform changes on properties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0" y="2512640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Bindable</a:t>
            </a:r>
            <a:r>
              <a:rPr lang="en-US" dirty="0" smtClean="0"/>
              <a:t> Native Views (XF 2.3.3) Directly create and add native views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3131157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Specifics (XF 2.3.3) Add pre-defined platform specific behaviors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1275606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Renderers – (XF 1.0) Complete control over view to native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46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Custom Renderers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733800" y="1352550"/>
            <a:ext cx="1676400" cy="11430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Forms</a:t>
            </a:r>
          </a:p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6800" y="3089670"/>
            <a:ext cx="16764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33800" y="3089670"/>
            <a:ext cx="1676400" cy="11430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400800" y="3089670"/>
            <a:ext cx="1676400" cy="11430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UWP</a:t>
            </a:r>
            <a:endParaRPr lang="en-US" dirty="0"/>
          </a:p>
        </p:txBody>
      </p:sp>
      <p:cxnSp>
        <p:nvCxnSpPr>
          <p:cNvPr id="7" name="Elbow Connector 6"/>
          <p:cNvCxnSpPr>
            <a:stCxn id="4" idx="3"/>
            <a:endCxn id="7" idx="0"/>
          </p:cNvCxnSpPr>
          <p:nvPr/>
        </p:nvCxnSpPr>
        <p:spPr>
          <a:xfrm>
            <a:off x="5410200" y="1924050"/>
            <a:ext cx="1828800" cy="11656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2"/>
            <a:endCxn id="6" idx="0"/>
          </p:cNvCxnSpPr>
          <p:nvPr/>
        </p:nvCxnSpPr>
        <p:spPr>
          <a:xfrm>
            <a:off x="4572000" y="2495550"/>
            <a:ext cx="0" cy="594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1"/>
            <a:endCxn id="5" idx="0"/>
          </p:cNvCxnSpPr>
          <p:nvPr/>
        </p:nvCxnSpPr>
        <p:spPr>
          <a:xfrm rot="10800000" flipV="1">
            <a:off x="1905000" y="1924050"/>
            <a:ext cx="1828800" cy="11656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98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93" y="2040096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 – Creating a Custom Renderer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49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/>
          <a:p>
            <a:r>
              <a:rPr lang="en-US" sz="3600" dirty="0"/>
              <a:t>Application Architecture</a:t>
            </a:r>
          </a:p>
        </p:txBody>
      </p:sp>
      <p:sp>
        <p:nvSpPr>
          <p:cNvPr id="45" name="Flowchart: Magnetic Disk 2"/>
          <p:cNvSpPr/>
          <p:nvPr/>
        </p:nvSpPr>
        <p:spPr>
          <a:xfrm>
            <a:off x="2919290" y="4203720"/>
            <a:ext cx="2187146" cy="44484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SQL Database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919290" y="3870087"/>
            <a:ext cx="2187146" cy="2656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DAL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919289" y="3604417"/>
            <a:ext cx="2187146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919291" y="3338747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ASP.NET WA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12863" y="3073076"/>
            <a:ext cx="1093573" cy="531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919291" y="3073077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REST API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124202" y="165735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124202" y="139167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prstClr val="white"/>
                </a:solidFill>
              </a:rPr>
              <a:t>iOS</a:t>
            </a:r>
            <a:r>
              <a:rPr lang="en-US" sz="1200" dirty="0">
                <a:solidFill>
                  <a:prstClr val="white"/>
                </a:solidFill>
              </a:rPr>
              <a:t> UI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267200" y="165735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267200" y="139167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prstClr val="white"/>
                </a:solidFill>
              </a:rPr>
              <a:t>Windows Universal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267200" y="1923020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124202" y="1923019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521808" y="2188689"/>
            <a:ext cx="944270" cy="884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559650" y="2188690"/>
            <a:ext cx="254337" cy="884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370506" y="3549383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Excel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5106436" y="3065905"/>
            <a:ext cx="1260977" cy="1360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6370506" y="3815053"/>
            <a:ext cx="1093573" cy="255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prstClr val="white"/>
                </a:solidFill>
              </a:rPr>
              <a:t>PowerPivot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367413" y="2938294"/>
            <a:ext cx="1154751" cy="255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SQL Reporting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367413" y="2672624"/>
            <a:ext cx="1154751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Reports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5106436" y="3942664"/>
            <a:ext cx="1264070" cy="483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Cube 64"/>
          <p:cNvSpPr/>
          <p:nvPr/>
        </p:nvSpPr>
        <p:spPr>
          <a:xfrm>
            <a:off x="2919289" y="4747422"/>
            <a:ext cx="2187146" cy="265670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Blobs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410197" y="1657349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410197" y="139167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Android UI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410197" y="1923018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4559650" y="2188688"/>
            <a:ext cx="1397334" cy="884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975021" y="165735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JavaScript BL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975021" y="139167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HTML 5 UI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975021" y="1923019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Service Proxy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3670989" y="2188689"/>
            <a:ext cx="888661" cy="8843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3452476" y="907925"/>
            <a:ext cx="437024" cy="381934"/>
            <a:chOff x="9604388" y="4349919"/>
            <a:chExt cx="1080338" cy="931326"/>
          </a:xfrm>
        </p:grpSpPr>
        <p:sp>
          <p:nvSpPr>
            <p:cNvPr id="75" name="Hexagon 74"/>
            <p:cNvSpPr/>
            <p:nvPr/>
          </p:nvSpPr>
          <p:spPr>
            <a:xfrm>
              <a:off x="9604388" y="4349919"/>
              <a:ext cx="1080338" cy="931326"/>
            </a:xfrm>
            <a:prstGeom prst="hexagon">
              <a:avLst/>
            </a:prstGeom>
            <a:solidFill>
              <a:srgbClr val="660066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801658" y="4430351"/>
              <a:ext cx="685799" cy="685799"/>
            </a:xfrm>
            <a:prstGeom prst="rect">
              <a:avLst/>
            </a:prstGeom>
          </p:spPr>
        </p:pic>
      </p:grpSp>
      <p:grpSp>
        <p:nvGrpSpPr>
          <p:cNvPr id="77" name="Group 76"/>
          <p:cNvGrpSpPr/>
          <p:nvPr/>
        </p:nvGrpSpPr>
        <p:grpSpPr>
          <a:xfrm>
            <a:off x="4601460" y="910826"/>
            <a:ext cx="414872" cy="380000"/>
            <a:chOff x="10552655" y="3795352"/>
            <a:chExt cx="1080338" cy="931326"/>
          </a:xfrm>
        </p:grpSpPr>
        <p:sp>
          <p:nvSpPr>
            <p:cNvPr id="78" name="Hexagon 77"/>
            <p:cNvSpPr/>
            <p:nvPr/>
          </p:nvSpPr>
          <p:spPr>
            <a:xfrm>
              <a:off x="10552655" y="3795352"/>
              <a:ext cx="1080338" cy="931326"/>
            </a:xfrm>
            <a:prstGeom prst="hexagon">
              <a:avLst/>
            </a:prstGeom>
            <a:solidFill>
              <a:srgbClr val="5B9BD5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10809616" y="3975260"/>
              <a:ext cx="548215" cy="548215"/>
            </a:xfrm>
            <a:prstGeom prst="rect">
              <a:avLst/>
            </a:prstGeom>
          </p:spPr>
        </p:pic>
      </p:grpSp>
      <p:grpSp>
        <p:nvGrpSpPr>
          <p:cNvPr id="80" name="Group 79"/>
          <p:cNvGrpSpPr/>
          <p:nvPr/>
        </p:nvGrpSpPr>
        <p:grpSpPr>
          <a:xfrm>
            <a:off x="5749547" y="907617"/>
            <a:ext cx="414872" cy="372974"/>
            <a:chOff x="10550539" y="4872736"/>
            <a:chExt cx="1080338" cy="931326"/>
          </a:xfrm>
        </p:grpSpPr>
        <p:sp>
          <p:nvSpPr>
            <p:cNvPr id="81" name="Hexagon 80"/>
            <p:cNvSpPr/>
            <p:nvPr/>
          </p:nvSpPr>
          <p:spPr>
            <a:xfrm>
              <a:off x="10550539" y="4872736"/>
              <a:ext cx="1080338" cy="931326"/>
            </a:xfrm>
            <a:prstGeom prst="hexagon">
              <a:avLst/>
            </a:prstGeom>
            <a:solidFill>
              <a:srgbClr val="70AD47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10756698" y="4980678"/>
              <a:ext cx="685799" cy="685799"/>
            </a:xfrm>
            <a:prstGeom prst="rect">
              <a:avLst/>
            </a:prstGeom>
          </p:spPr>
        </p:pic>
      </p:grpSp>
      <p:pic>
        <p:nvPicPr>
          <p:cNvPr id="83" name="Picture 8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91" y="913792"/>
            <a:ext cx="380377" cy="38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1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in Material Design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1894123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use </a:t>
            </a:r>
            <a:r>
              <a:rPr lang="en-US" dirty="0" err="1" smtClean="0"/>
              <a:t>AppCompat</a:t>
            </a:r>
            <a:r>
              <a:rPr lang="en-US" dirty="0" smtClean="0"/>
              <a:t> themes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0" y="2512640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Toolbar (</a:t>
            </a:r>
            <a:r>
              <a:rPr lang="en-US" dirty="0" err="1"/>
              <a:t>toolbar.axml</a:t>
            </a:r>
            <a:r>
              <a:rPr lang="en-US" dirty="0"/>
              <a:t>) / Tabs (</a:t>
            </a:r>
            <a:r>
              <a:rPr lang="en-US" dirty="0" err="1"/>
              <a:t>tabs.axml</a:t>
            </a:r>
            <a:r>
              <a:rPr lang="en-US" dirty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7200" y="3131157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Themes Change whole App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7200" y="1275606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but not all components easily usable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" y="3749674"/>
            <a:ext cx="8229600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 to use Forms </a:t>
            </a:r>
            <a:r>
              <a:rPr lang="en-US" dirty="0" err="1"/>
              <a:t>AppCompatActivity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99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93" y="2040096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 – Adding Material Design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09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Bindable</a:t>
            </a:r>
            <a:r>
              <a:rPr lang="en-US" dirty="0" smtClean="0"/>
              <a:t> Native Views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1966131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include directly in </a:t>
            </a:r>
            <a:r>
              <a:rPr lang="en-US" dirty="0" err="1"/>
              <a:t>Xaml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71600" y="2584648"/>
            <a:ext cx="77152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used in XAML, cannot use </a:t>
            </a:r>
            <a:r>
              <a:rPr lang="en-US" dirty="0" err="1"/>
              <a:t>x:Name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3203165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May </a:t>
            </a:r>
            <a:r>
              <a:rPr lang="en-US" dirty="0"/>
              <a:t>need special handling for PCLs (</a:t>
            </a:r>
            <a:r>
              <a:rPr lang="en-US" dirty="0" err="1"/>
              <a:t>Xaml</a:t>
            </a:r>
            <a:r>
              <a:rPr lang="en-US" dirty="0"/>
              <a:t> OK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1347614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add native controls directly to layouts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" y="3821682"/>
            <a:ext cx="8229600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Don’t </a:t>
            </a:r>
            <a:r>
              <a:rPr lang="en-US" dirty="0"/>
              <a:t>always display </a:t>
            </a:r>
            <a:r>
              <a:rPr lang="en-US" dirty="0" smtClean="0"/>
              <a:t>correctly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8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051720" y="1275606"/>
            <a:ext cx="5184576" cy="295232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 err="1" smtClean="0"/>
              <a:t>Xamarin</a:t>
            </a:r>
            <a:r>
              <a:rPr lang="en-US" dirty="0" smtClean="0"/>
              <a:t> Forms : Layout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91779" y="1797664"/>
            <a:ext cx="3960440" cy="1908212"/>
          </a:xfrm>
          <a:prstGeom prst="rect">
            <a:avLst/>
          </a:prstGeom>
          <a:solidFill>
            <a:srgbClr val="3891A7"/>
          </a:solidFill>
          <a:ln w="25400" cap="flat" cmpd="sng" algn="ctr">
            <a:solidFill>
              <a:srgbClr val="3891A7">
                <a:shade val="50000"/>
              </a:srgbClr>
            </a:solidFill>
            <a:prstDash val="solid"/>
          </a:ln>
          <a:effectLst/>
        </p:spPr>
        <p:txBody>
          <a:bodyPr rtlCol="0" anchor="b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Xamarin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 Forms :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NativeViewWrapper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Native View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29186" y="2355726"/>
            <a:ext cx="2685627" cy="792088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Android </a:t>
            </a:r>
            <a:r>
              <a:rPr lang="en-US" dirty="0" smtClean="0">
                <a:solidFill>
                  <a:prstClr val="white"/>
                </a:solidFill>
              </a:rPr>
              <a:t>: </a:t>
            </a:r>
            <a:r>
              <a:rPr lang="en-US" dirty="0" err="1" smtClean="0">
                <a:solidFill>
                  <a:prstClr val="white"/>
                </a:solidFill>
              </a:rPr>
              <a:t>FloatingActionButton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88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Bindable</a:t>
            </a:r>
            <a:r>
              <a:rPr lang="en-US" sz="4000" dirty="0" smtClean="0"/>
              <a:t> Native Views in Code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323528" y="1347614"/>
            <a:ext cx="83632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AD7FA7"/>
                </a:solidFill>
                <a:latin typeface="Menlo" charset="0"/>
              </a:rPr>
              <a:t>#</a:t>
            </a:r>
            <a:r>
              <a:rPr lang="en-US" sz="1200" dirty="0">
                <a:solidFill>
                  <a:srgbClr val="AD7FA7"/>
                </a:solidFill>
                <a:latin typeface="Menlo" charset="0"/>
              </a:rPr>
              <a:t>if</a:t>
            </a: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Menlo" charset="0"/>
              </a:rPr>
              <a:t> __ANDROID__</a:t>
            </a:r>
            <a:b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Menlo" charset="0"/>
              </a:rPr>
            </a:br>
            <a:r>
              <a:rPr lang="en-US" sz="1200" dirty="0" err="1" smtClean="0">
                <a:solidFill>
                  <a:srgbClr val="719ECF"/>
                </a:solidFill>
                <a:latin typeface="Menlo" charset="0"/>
              </a:rPr>
              <a:t>var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 </a:t>
            </a:r>
            <a:r>
              <a:rPr lang="en-US" sz="12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actionButton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 = </a:t>
            </a:r>
            <a:r>
              <a:rPr lang="en-US" sz="1200" dirty="0">
                <a:solidFill>
                  <a:srgbClr val="719ECF"/>
                </a:solidFill>
                <a:latin typeface="Menlo" charset="0"/>
              </a:rPr>
              <a:t>new</a:t>
            </a:r>
            <a:r>
              <a:rPr lang="en-US" sz="1200" dirty="0">
                <a:solidFill>
                  <a:srgbClr val="EEEEEC"/>
                </a:solidFill>
                <a:latin typeface="Menlo" charset="0"/>
              </a:rPr>
              <a:t> </a:t>
            </a:r>
            <a:r>
              <a:rPr lang="en-US" sz="1200" dirty="0" err="1">
                <a:solidFill>
                  <a:srgbClr val="4EC9B0"/>
                </a:solidFill>
                <a:latin typeface="Menlo" charset="0"/>
              </a:rPr>
              <a:t>FloatingActionButton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(</a:t>
            </a:r>
            <a:r>
              <a:rPr lang="en-US" sz="1200" dirty="0" err="1">
                <a:solidFill>
                  <a:srgbClr val="4EC9B0"/>
                </a:solidFill>
                <a:latin typeface="Menlo" charset="0"/>
              </a:rPr>
              <a:t>Forms</a:t>
            </a:r>
            <a:r>
              <a:rPr lang="en-US" sz="12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.Context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);</a:t>
            </a:r>
            <a:r>
              <a:rPr lang="en-US" sz="1200" dirty="0">
                <a:latin typeface="Menlo" charset="0"/>
              </a:rPr>
              <a:t/>
            </a:r>
            <a:br>
              <a:rPr lang="en-US" sz="1200" dirty="0">
                <a:latin typeface="Menlo" charset="0"/>
              </a:rPr>
            </a:br>
            <a:r>
              <a:rPr lang="en-US" sz="1200" dirty="0">
                <a:latin typeface="Menlo" charset="0"/>
              </a:rPr>
              <a:t/>
            </a:r>
            <a:br>
              <a:rPr lang="en-US" sz="1200" dirty="0">
                <a:latin typeface="Menlo" charset="0"/>
              </a:rPr>
            </a:br>
            <a:r>
              <a:rPr lang="en-US" sz="1200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actionButton.SetImageResource</a:t>
            </a:r>
            <a:r>
              <a:rPr lang="en-US" sz="12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(XamarinMALDemo.Droid.</a:t>
            </a:r>
            <a:r>
              <a:rPr lang="en-US" sz="1200" dirty="0" smtClean="0">
                <a:solidFill>
                  <a:srgbClr val="4EC9B0"/>
                </a:solidFill>
                <a:latin typeface="Menlo" charset="0"/>
              </a:rPr>
              <a:t>Resource</a:t>
            </a:r>
            <a:r>
              <a:rPr lang="en-US" sz="1200" dirty="0" smtClean="0">
                <a:solidFill>
                  <a:srgbClr val="EEEEEC"/>
                </a:solidFill>
                <a:latin typeface="Menlo" charset="0"/>
              </a:rPr>
              <a:t>.</a:t>
            </a:r>
            <a:r>
              <a:rPr lang="en-US" sz="1200" dirty="0" smtClean="0">
                <a:solidFill>
                  <a:srgbClr val="4EC9B0"/>
                </a:solidFill>
                <a:latin typeface="Menlo" charset="0"/>
              </a:rPr>
              <a:t>Drawable</a:t>
            </a:r>
            <a:r>
              <a:rPr lang="en-US" sz="12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.ic_add_white_24dp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);</a:t>
            </a:r>
            <a:b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</a:br>
            <a:r>
              <a:rPr lang="en-US" sz="1200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actionButton.Click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 += </a:t>
            </a:r>
            <a:r>
              <a:rPr lang="en-US" sz="12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fab_click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;</a:t>
            </a:r>
            <a:b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</a:br>
            <a:r>
              <a:rPr lang="en-US" sz="1200" dirty="0">
                <a:latin typeface="Menlo" charset="0"/>
              </a:rPr>
              <a:t/>
            </a:r>
            <a:br>
              <a:rPr lang="en-US" sz="1200" dirty="0">
                <a:latin typeface="Menlo" charset="0"/>
              </a:rPr>
            </a:br>
            <a:r>
              <a:rPr lang="en-US" sz="1200" dirty="0" err="1" smtClean="0">
                <a:solidFill>
                  <a:srgbClr val="719ECF"/>
                </a:solidFill>
                <a:latin typeface="Menlo" charset="0"/>
              </a:rPr>
              <a:t>var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 </a:t>
            </a:r>
            <a:r>
              <a:rPr lang="en-US" sz="12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actionButtonView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 = (</a:t>
            </a:r>
            <a:r>
              <a:rPr lang="en-US" sz="1200" dirty="0" err="1">
                <a:solidFill>
                  <a:srgbClr val="4EC9B0"/>
                </a:solidFill>
                <a:latin typeface="Menlo" charset="0"/>
              </a:rPr>
              <a:t>NativeViewWrapper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)</a:t>
            </a:r>
            <a:r>
              <a:rPr lang="en-US" sz="12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actionButton.ToView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();</a:t>
            </a:r>
            <a:b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</a:br>
            <a:r>
              <a:rPr lang="en-US" sz="1200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actionButtonView.HorizontalOptions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 = </a:t>
            </a:r>
            <a:r>
              <a:rPr lang="en-US" sz="1200" dirty="0" err="1">
                <a:solidFill>
                  <a:srgbClr val="4EC9B0"/>
                </a:solidFill>
                <a:latin typeface="Menlo" charset="0"/>
              </a:rPr>
              <a:t>LayoutOptions</a:t>
            </a:r>
            <a:r>
              <a:rPr lang="en-US" sz="12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.End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;</a:t>
            </a:r>
            <a:b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</a:br>
            <a:r>
              <a:rPr lang="en-US" sz="1200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actionButtonView.VerticalOptions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 = </a:t>
            </a:r>
            <a:r>
              <a:rPr lang="en-US" sz="1200" dirty="0" err="1">
                <a:solidFill>
                  <a:srgbClr val="4EC9B0"/>
                </a:solidFill>
                <a:latin typeface="Menlo" charset="0"/>
              </a:rPr>
              <a:t>LayoutOptions</a:t>
            </a:r>
            <a:r>
              <a:rPr lang="en-US" sz="12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.End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;</a:t>
            </a:r>
            <a:b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</a:br>
            <a:r>
              <a:rPr lang="en-US" sz="1200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actionButtonView.Margin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 = </a:t>
            </a:r>
            <a:r>
              <a:rPr lang="en-US" sz="1200" dirty="0">
                <a:solidFill>
                  <a:srgbClr val="8AE233"/>
                </a:solidFill>
                <a:latin typeface="Menlo" charset="0"/>
              </a:rPr>
              <a:t>16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;</a:t>
            </a:r>
            <a:b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</a:br>
            <a:r>
              <a:rPr lang="en-US" sz="1200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mainLayout.Children.Add</a:t>
            </a:r>
            <a:r>
              <a:rPr lang="en-US" sz="12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(</a:t>
            </a:r>
            <a:r>
              <a:rPr lang="en-US" sz="1200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actionButtonView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  <a:t>);</a:t>
            </a:r>
            <a:b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Menlo" charset="0"/>
              </a:rPr>
            </a:br>
            <a:r>
              <a:rPr lang="en-US" sz="1200" dirty="0" smtClean="0">
                <a:solidFill>
                  <a:srgbClr val="AD7FA7"/>
                </a:solidFill>
                <a:latin typeface="Menlo" charset="0"/>
              </a:rPr>
              <a:t>#</a:t>
            </a:r>
            <a:r>
              <a:rPr lang="en-US" sz="1200" dirty="0">
                <a:solidFill>
                  <a:srgbClr val="AD7FA7"/>
                </a:solidFill>
                <a:latin typeface="Menlo" charset="0"/>
              </a:rPr>
              <a:t>else</a:t>
            </a:r>
            <a:r>
              <a:rPr lang="en-US" sz="1200" dirty="0">
                <a:latin typeface="Menlo" charset="0"/>
              </a:rPr>
              <a:t/>
            </a:r>
            <a:br>
              <a:rPr lang="en-US" sz="1200" dirty="0">
                <a:latin typeface="Menlo" charset="0"/>
              </a:rPr>
            </a:br>
            <a:r>
              <a:rPr lang="en-US" sz="1200" dirty="0" err="1" smtClean="0">
                <a:solidFill>
                  <a:srgbClr val="888A85"/>
                </a:solidFill>
                <a:latin typeface="Menlo" charset="0"/>
              </a:rPr>
              <a:t>ToolbarItems.Add</a:t>
            </a:r>
            <a:r>
              <a:rPr lang="en-US" sz="1200" dirty="0" smtClean="0">
                <a:solidFill>
                  <a:srgbClr val="888A85"/>
                </a:solidFill>
                <a:latin typeface="Menlo" charset="0"/>
              </a:rPr>
              <a:t>(new</a:t>
            </a:r>
            <a:r>
              <a:rPr lang="en-US" sz="1200" dirty="0">
                <a:solidFill>
                  <a:srgbClr val="888A85"/>
                </a:solidFill>
                <a:latin typeface="Menlo" charset="0"/>
              </a:rPr>
              <a:t> </a:t>
            </a:r>
            <a:r>
              <a:rPr lang="en-US" sz="1200" dirty="0" err="1">
                <a:solidFill>
                  <a:srgbClr val="888A85"/>
                </a:solidFill>
                <a:latin typeface="Menlo" charset="0"/>
              </a:rPr>
              <a:t>ToolbarItem</a:t>
            </a:r>
            <a:r>
              <a:rPr lang="en-US" sz="1200" dirty="0">
                <a:solidFill>
                  <a:srgbClr val="888A85"/>
                </a:solidFill>
                <a:latin typeface="Menlo" charset="0"/>
              </a:rPr>
              <a:t>("Add", "Add", () =&gt; {}));</a:t>
            </a:r>
            <a:r>
              <a:rPr lang="en-US" sz="1200" dirty="0">
                <a:latin typeface="Menlo" charset="0"/>
              </a:rPr>
              <a:t/>
            </a:r>
            <a:br>
              <a:rPr lang="en-US" sz="1200" dirty="0">
                <a:latin typeface="Menlo" charset="0"/>
              </a:rPr>
            </a:br>
            <a:r>
              <a:rPr lang="en-US" sz="1200" dirty="0" smtClean="0">
                <a:solidFill>
                  <a:srgbClr val="AD7FA7"/>
                </a:solidFill>
                <a:latin typeface="Menlo" charset="0"/>
              </a:rPr>
              <a:t>#</a:t>
            </a:r>
            <a:r>
              <a:rPr lang="en-US" sz="1200" dirty="0" err="1">
                <a:solidFill>
                  <a:srgbClr val="AD7FA7"/>
                </a:solidFill>
                <a:latin typeface="Menlo" charset="0"/>
              </a:rPr>
              <a:t>endif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593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93" y="2040096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Bindable</a:t>
            </a:r>
            <a:r>
              <a:rPr lang="en-US" dirty="0" smtClean="0"/>
              <a:t> Native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17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/>
              <a:t>Code: https://</a:t>
            </a:r>
            <a:r>
              <a:rPr lang="en-US" dirty="0" err="1" smtClean="0"/>
              <a:t>github.com</a:t>
            </a:r>
            <a:r>
              <a:rPr lang="en-US" dirty="0" smtClean="0"/>
              <a:t>/Bowman74/</a:t>
            </a:r>
            <a:r>
              <a:rPr lang="en-US" dirty="0" err="1" smtClean="0"/>
              <a:t>VSLiveXamarinModernApps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98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1657350" y="1597820"/>
            <a:ext cx="5829300" cy="1102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7784" tIns="33336" rIns="67784" bIns="33336" numCol="1" anchor="b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defTabSz="914400" eaLnBrk="1" hangingPunct="1"/>
            <a:r>
              <a:rPr lang="en-US" sz="2800" b="1" dirty="0">
                <a:solidFill>
                  <a:srgbClr val="C0504D"/>
                </a:solidFill>
              </a:rPr>
              <a:t>Thank you!</a:t>
            </a:r>
          </a:p>
        </p:txBody>
      </p:sp>
      <p:sp>
        <p:nvSpPr>
          <p:cNvPr id="3" name="Subtitle 4"/>
          <p:cNvSpPr txBox="1">
            <a:spLocks/>
          </p:cNvSpPr>
          <p:nvPr/>
        </p:nvSpPr>
        <p:spPr bwMode="auto">
          <a:xfrm>
            <a:off x="2067952" y="2914650"/>
            <a:ext cx="4904349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7784" tIns="33336" rIns="67784" bIns="33336" numCol="1" anchor="t" anchorCtr="0" compatLnSpc="1">
            <a:prstTxWarp prst="textNoShape">
              <a:avLst/>
            </a:prstTxWarp>
          </a:bodyPr>
          <a:lstStyle>
            <a:lvl1pPr marL="431800" indent="-431800" algn="l" defTabSz="896938" rtl="0" eaLnBrk="0" fontAlgn="base" hangingPunct="0">
              <a:spcBef>
                <a:spcPct val="10000"/>
              </a:spcBef>
              <a:spcAft>
                <a:spcPct val="15000"/>
              </a:spcAft>
              <a:buClr>
                <a:srgbClr val="0095D5"/>
              </a:buClr>
              <a:buSzPct val="75000"/>
              <a:buFont typeface="Times" pitchFamily="28" charset="0"/>
              <a:buChar char="•"/>
              <a:tabLst>
                <a:tab pos="1387475" algn="l"/>
                <a:tab pos="1706563" algn="l"/>
                <a:tab pos="2079625" algn="l"/>
              </a:tabLst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225425" algn="l" defTabSz="896938" rtl="0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4682C7"/>
              </a:buClr>
              <a:buSzPct val="100000"/>
              <a:buChar char="–"/>
              <a:tabLst>
                <a:tab pos="1387475" algn="l"/>
                <a:tab pos="1706563" algn="l"/>
                <a:tab pos="2079625" algn="l"/>
              </a:tabLst>
              <a:defRPr sz="2100">
                <a:solidFill>
                  <a:srgbClr val="D4D4D4"/>
                </a:solidFill>
                <a:latin typeface="+mn-lt"/>
              </a:defRPr>
            </a:lvl2pPr>
            <a:lvl3pPr marL="869950" algn="l" defTabSz="896938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900" b="1">
                <a:solidFill>
                  <a:srgbClr val="FFCC00"/>
                </a:solidFill>
                <a:latin typeface="+mn-lt"/>
              </a:defRPr>
            </a:lvl3pPr>
            <a:lvl4pPr marL="998538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4pPr>
            <a:lvl5pPr marL="13446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5pPr>
            <a:lvl6pPr marL="18018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6pPr>
            <a:lvl7pPr marL="22590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7pPr>
            <a:lvl8pPr marL="27162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8pPr>
            <a:lvl9pPr marL="31734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950" kern="0" dirty="0">
                <a:solidFill>
                  <a:schemeClr val="tx1">
                    <a:lumMod val="50000"/>
                  </a:schemeClr>
                </a:solidFill>
              </a:rPr>
              <a:t>Kevin Ford </a:t>
            </a:r>
          </a:p>
          <a:p>
            <a:r>
              <a:rPr lang="en-US" sz="1950" kern="0" dirty="0">
                <a:solidFill>
                  <a:schemeClr val="tx1">
                    <a:lumMod val="50000"/>
                  </a:schemeClr>
                </a:solidFill>
              </a:rPr>
              <a:t>Twitter: @Bowman74</a:t>
            </a:r>
            <a:endParaRPr lang="en-US" sz="1950" kern="0" dirty="0"/>
          </a:p>
          <a:p>
            <a:r>
              <a:rPr lang="en-US" sz="1950" kern="0" dirty="0">
                <a:hlinkClick r:id="rId2"/>
              </a:rPr>
              <a:t>kevinf@magenic.com</a:t>
            </a:r>
            <a:endParaRPr lang="en-US" sz="1950" kern="0" dirty="0"/>
          </a:p>
          <a:p>
            <a:r>
              <a:rPr lang="en-US" sz="1950" kern="0" dirty="0">
                <a:hlinkClick r:id="rId3"/>
              </a:rPr>
              <a:t>http://windingroadway.blogspot.com</a:t>
            </a:r>
            <a:endParaRPr lang="en-US" sz="1950" kern="0" dirty="0"/>
          </a:p>
        </p:txBody>
      </p:sp>
    </p:spTree>
    <p:extLst>
      <p:ext uri="{BB962C8B-B14F-4D97-AF65-F5344CB8AC3E}">
        <p14:creationId xmlns:p14="http://schemas.microsoft.com/office/powerpoint/2010/main" val="96268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Layers Represent Decision Points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05000" y="1925197"/>
            <a:ext cx="5399355" cy="577629"/>
          </a:xfrm>
          <a:prstGeom prst="rect">
            <a:avLst/>
          </a:prstGeom>
          <a:gradFill rotWithShape="1">
            <a:gsLst>
              <a:gs pos="0">
                <a:srgbClr val="800080">
                  <a:gamma/>
                  <a:shade val="46275"/>
                  <a:invGamma/>
                </a:srgbClr>
              </a:gs>
              <a:gs pos="5000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12700" algn="ctr">
            <a:solidFill>
              <a:srgbClr val="80008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68543" tIns="34271" rIns="68543" bIns="34271" anchor="ctr"/>
          <a:lstStyle/>
          <a:p>
            <a:pPr marL="0" marR="0" lvl="0" indent="0" algn="ctr" defTabSz="685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"/>
                <a:cs typeface="Arial" charset="0"/>
              </a:rPr>
              <a:t>Interface Logic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905000" y="4430616"/>
            <a:ext cx="5399355" cy="577629"/>
          </a:xfrm>
          <a:prstGeom prst="rect">
            <a:avLst/>
          </a:prstGeom>
          <a:gradFill rotWithShape="1">
            <a:gsLst>
              <a:gs pos="0">
                <a:srgbClr val="0000FF">
                  <a:gamma/>
                  <a:shade val="46275"/>
                  <a:invGamma/>
                </a:srgbClr>
              </a:gs>
              <a:gs pos="5000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12700" algn="ctr">
            <a:solidFill>
              <a:srgbClr val="0000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68543" tIns="34271" rIns="68543" bIns="34271" anchor="ctr"/>
          <a:lstStyle/>
          <a:p>
            <a:pPr marL="0" marR="0" lvl="0" indent="0" algn="ctr" defTabSz="685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"/>
                <a:cs typeface="Arial" charset="0"/>
              </a:rPr>
              <a:t>Data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905000" y="3590357"/>
            <a:ext cx="5399355" cy="577629"/>
          </a:xfrm>
          <a:prstGeom prst="rect">
            <a:avLst/>
          </a:prstGeom>
          <a:gradFill rotWithShape="1">
            <a:gsLst>
              <a:gs pos="0">
                <a:srgbClr val="800080">
                  <a:gamma/>
                  <a:shade val="46275"/>
                  <a:invGamma/>
                </a:srgbClr>
              </a:gs>
              <a:gs pos="5000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12700" algn="ctr">
            <a:solidFill>
              <a:srgbClr val="80008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68543" tIns="34271" rIns="68543" bIns="34271" anchor="ctr"/>
          <a:lstStyle/>
          <a:p>
            <a:pPr marL="0" marR="0" lvl="0" indent="0" algn="ctr" defTabSz="685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"/>
                <a:cs typeface="Arial" charset="0"/>
              </a:rPr>
              <a:t>Data Access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05000" y="1084938"/>
            <a:ext cx="5399356" cy="577629"/>
          </a:xfrm>
          <a:prstGeom prst="rect">
            <a:avLst/>
          </a:prstGeom>
          <a:gradFill rotWithShape="1">
            <a:gsLst>
              <a:gs pos="0">
                <a:srgbClr val="0000FF">
                  <a:gamma/>
                  <a:shade val="46275"/>
                  <a:invGamma/>
                </a:srgbClr>
              </a:gs>
              <a:gs pos="5000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12700">
            <a:solidFill>
              <a:srgbClr val="0000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68543" tIns="34271" rIns="68543" bIns="34271" anchor="ctr"/>
          <a:lstStyle/>
          <a:p>
            <a:pPr marL="0" marR="0" lvl="0" indent="0" algn="ctr" defTabSz="685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"/>
                <a:cs typeface="Arial" charset="0"/>
              </a:rPr>
              <a:t>Interface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905000" y="2765456"/>
            <a:ext cx="5399355" cy="577629"/>
          </a:xfrm>
          <a:prstGeom prst="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  <a:headEnd type="none" w="sm" len="sm"/>
            <a:tailEnd type="none" w="sm" len="sm"/>
          </a:ln>
          <a:effectLst/>
        </p:spPr>
        <p:txBody>
          <a:bodyPr wrap="none" lIns="68543" tIns="34271" rIns="68543" bIns="34271" anchor="ctr"/>
          <a:lstStyle/>
          <a:p>
            <a:pPr marL="0" marR="0" lvl="0" indent="0" algn="ctr" defTabSz="685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"/>
                <a:cs typeface="Arial" charset="0"/>
              </a:rPr>
              <a:t>Business Logic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77" y="575365"/>
            <a:ext cx="6451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5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Framework Capability Overlap</a:t>
            </a: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1" y="1167712"/>
          <a:ext cx="8229600" cy="3312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100"/>
                <a:gridCol w="1828800"/>
                <a:gridCol w="1619250"/>
                <a:gridCol w="1314450"/>
              </a:tblGrid>
              <a:tr h="35219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Xamarin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Forms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MVVMCross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CSLA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521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Full</a:t>
                      </a:r>
                      <a:r>
                        <a:rPr lang="en-US" sz="1400" baseline="0" dirty="0" smtClean="0"/>
                        <a:t> UI coding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3521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UI</a:t>
                      </a:r>
                      <a:r>
                        <a:rPr lang="en-US" sz="1400" baseline="0" dirty="0" smtClean="0"/>
                        <a:t> Binding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521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MVVM Structure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35219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IoC</a:t>
                      </a:r>
                      <a:r>
                        <a:rPr lang="en-US" sz="1400" dirty="0" smtClean="0"/>
                        <a:t> Container / DI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3878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UI /Component Abstractions (Navigation)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3878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Global Messaging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878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Business/Validation/Authorization</a:t>
                      </a:r>
                      <a:r>
                        <a:rPr lang="en-US" sz="1400" baseline="0" dirty="0" smtClean="0"/>
                        <a:t> Logic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878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Server/Client Logic</a:t>
                      </a:r>
                      <a:r>
                        <a:rPr lang="en-US" sz="1400" baseline="0" dirty="0" smtClean="0"/>
                        <a:t> Sharing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4" name="Oval 3"/>
          <p:cNvSpPr/>
          <p:nvPr/>
        </p:nvSpPr>
        <p:spPr>
          <a:xfrm>
            <a:off x="4572001" y="1541485"/>
            <a:ext cx="276956" cy="2628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Oval 4"/>
          <p:cNvSpPr/>
          <p:nvPr/>
        </p:nvSpPr>
        <p:spPr>
          <a:xfrm>
            <a:off x="4572000" y="1891892"/>
            <a:ext cx="276957" cy="27446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/>
          <p:cNvSpPr/>
          <p:nvPr/>
        </p:nvSpPr>
        <p:spPr>
          <a:xfrm>
            <a:off x="4572000" y="2241093"/>
            <a:ext cx="276958" cy="27446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4574195" y="2577083"/>
            <a:ext cx="274762" cy="2788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341453" y="1891892"/>
            <a:ext cx="276956" cy="27446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6341454" y="2236357"/>
            <a:ext cx="276956" cy="27446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341454" y="2577083"/>
            <a:ext cx="276956" cy="2788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6341453" y="2961009"/>
            <a:ext cx="276957" cy="2804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7794724" y="1891892"/>
            <a:ext cx="276958" cy="27446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7794724" y="3726725"/>
            <a:ext cx="276958" cy="2804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4572000" y="2966958"/>
            <a:ext cx="276958" cy="27446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7794724" y="4119155"/>
            <a:ext cx="276958" cy="2804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6355126" y="3355361"/>
            <a:ext cx="276957" cy="2804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4572000" y="3355361"/>
            <a:ext cx="276957" cy="2804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1167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289875" y="190892"/>
            <a:ext cx="8568965" cy="6526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Mvvm</a:t>
            </a:r>
            <a:r>
              <a:rPr lang="en-US" dirty="0" smtClean="0"/>
              <a:t> Pattern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59700" y="1882680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prstClr val="white"/>
                </a:solidFill>
              </a:rPr>
              <a:t>View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9700" y="2786689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err="1">
                <a:solidFill>
                  <a:prstClr val="white"/>
                </a:solidFill>
              </a:rPr>
              <a:t>ViewModel</a:t>
            </a:r>
            <a:endParaRPr lang="en-US" sz="1013" dirty="0">
              <a:solidFill>
                <a:prstClr val="white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59700" y="3690699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prstClr val="white"/>
                </a:solidFill>
              </a:rPr>
              <a:t>Model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057303" y="2338580"/>
            <a:ext cx="0" cy="44810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057303" y="3242590"/>
            <a:ext cx="0" cy="44810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554643" y="2338580"/>
            <a:ext cx="1" cy="448109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554642" y="3234797"/>
            <a:ext cx="1" cy="448109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067944" y="1851670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Xamarin</a:t>
            </a:r>
            <a:r>
              <a:rPr lang="en-US" dirty="0"/>
              <a:t> Forms – Layouts and data binding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067944" y="2755679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MVVMCross</a:t>
            </a:r>
            <a:r>
              <a:rPr lang="en-US" dirty="0"/>
              <a:t> – </a:t>
            </a:r>
            <a:r>
              <a:rPr lang="en-US" dirty="0" err="1"/>
              <a:t>ViewModels</a:t>
            </a:r>
            <a:r>
              <a:rPr lang="en-US" dirty="0"/>
              <a:t> and navigation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052842" y="3659689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CSLA – Models and business logic</a:t>
            </a:r>
          </a:p>
        </p:txBody>
      </p:sp>
    </p:spTree>
    <p:extLst>
      <p:ext uri="{BB962C8B-B14F-4D97-AF65-F5344CB8AC3E}">
        <p14:creationId xmlns:p14="http://schemas.microsoft.com/office/powerpoint/2010/main" val="136507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2"/>
          <p:cNvSpPr>
            <a:spLocks noGrp="1"/>
          </p:cNvSpPr>
          <p:nvPr>
            <p:ph type="title"/>
          </p:nvPr>
        </p:nvSpPr>
        <p:spPr>
          <a:xfrm>
            <a:off x="289875" y="190893"/>
            <a:ext cx="8568965" cy="4054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Typical Project Structure</a:t>
            </a:r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7020272" y="846196"/>
            <a:ext cx="1720851" cy="1316138"/>
            <a:chOff x="9086018" y="1298530"/>
            <a:chExt cx="2294468" cy="1754850"/>
          </a:xfrm>
        </p:grpSpPr>
        <p:sp>
          <p:nvSpPr>
            <p:cNvPr id="114" name="Rectangle 113"/>
            <p:cNvSpPr/>
            <p:nvPr/>
          </p:nvSpPr>
          <p:spPr>
            <a:xfrm>
              <a:off x="9086019" y="129853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</a:rPr>
                <a:t>Android Project</a:t>
              </a:r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086018" y="1995276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Activities / Fragments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9086018" y="234604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Platform Value Converters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086018" y="16479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Android XML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086018" y="269778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Platform Services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3252931" y="2848897"/>
            <a:ext cx="1720850" cy="1068466"/>
            <a:chOff x="4447142" y="3396250"/>
            <a:chExt cx="2294466" cy="1424621"/>
          </a:xfrm>
        </p:grpSpPr>
        <p:sp>
          <p:nvSpPr>
            <p:cNvPr id="128" name="Rectangle 127"/>
            <p:cNvSpPr/>
            <p:nvPr/>
          </p:nvSpPr>
          <p:spPr>
            <a:xfrm>
              <a:off x="4447142" y="44652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Validation logic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447142" y="33962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Models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47142" y="375185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Common Interfaces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4447142" y="41074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Authorization logic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3252931" y="1782097"/>
            <a:ext cx="1720851" cy="1066800"/>
            <a:chOff x="4447141" y="1973850"/>
            <a:chExt cx="2294468" cy="1422400"/>
          </a:xfrm>
        </p:grpSpPr>
        <p:sp>
          <p:nvSpPr>
            <p:cNvPr id="133" name="Rectangle 132"/>
            <p:cNvSpPr/>
            <p:nvPr/>
          </p:nvSpPr>
          <p:spPr>
            <a:xfrm>
              <a:off x="4447142" y="19738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</a:rPr>
                <a:t>Core PCL</a:t>
              </a:r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447143" y="23294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View Models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447142" y="26850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Data Access Services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447141" y="30406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Shared Value Converters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43221" y="1798528"/>
            <a:ext cx="1720851" cy="1327433"/>
            <a:chOff x="837768" y="1973850"/>
            <a:chExt cx="2294468" cy="1769911"/>
          </a:xfrm>
        </p:grpSpPr>
        <p:sp>
          <p:nvSpPr>
            <p:cNvPr id="138" name="Rectangle 137"/>
            <p:cNvSpPr/>
            <p:nvPr/>
          </p:nvSpPr>
          <p:spPr>
            <a:xfrm>
              <a:off x="837769" y="19738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</a:rPr>
                <a:t>Common PCL</a:t>
              </a:r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837768" y="338816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Validation logic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837768" y="231914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Models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37768" y="267474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Common Interfaces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37768" y="303034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Authorization logic</a:t>
              </a:r>
            </a:p>
          </p:txBody>
        </p:sp>
      </p:grpSp>
      <p:cxnSp>
        <p:nvCxnSpPr>
          <p:cNvPr id="143" name="Straight Arrow Connector 142"/>
          <p:cNvCxnSpPr/>
          <p:nvPr/>
        </p:nvCxnSpPr>
        <p:spPr>
          <a:xfrm flipH="1">
            <a:off x="2241020" y="1936897"/>
            <a:ext cx="988861" cy="8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395534" y="1332341"/>
            <a:ext cx="2016224" cy="343849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Shared with server</a:t>
            </a: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7020272" y="3158564"/>
            <a:ext cx="1720850" cy="1313405"/>
            <a:chOff x="9086018" y="3603064"/>
            <a:chExt cx="2294467" cy="1751207"/>
          </a:xfrm>
        </p:grpSpPr>
        <p:sp>
          <p:nvSpPr>
            <p:cNvPr id="39" name="Rectangle 38"/>
            <p:cNvSpPr/>
            <p:nvPr/>
          </p:nvSpPr>
          <p:spPr>
            <a:xfrm>
              <a:off x="9086018" y="3603064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</a:rPr>
                <a:t>iOS Project</a:t>
              </a:r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086019" y="39463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>
                  <a:solidFill>
                    <a:prstClr val="white"/>
                  </a:solidFill>
                </a:rPr>
                <a:t>Xibs</a:t>
              </a:r>
              <a:r>
                <a:rPr lang="en-US" sz="1050" dirty="0">
                  <a:solidFill>
                    <a:prstClr val="white"/>
                  </a:solidFill>
                </a:rPr>
                <a:t> / Storyboards / Views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086019" y="43019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View Controllers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086018" y="46430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Platform Value Converters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086018" y="49986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Platform Services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6600" y="2008230"/>
            <a:ext cx="1720850" cy="1313405"/>
            <a:chOff x="9086018" y="3603064"/>
            <a:chExt cx="2294467" cy="1751207"/>
          </a:xfrm>
        </p:grpSpPr>
        <p:sp>
          <p:nvSpPr>
            <p:cNvPr id="45" name="Rectangle 44"/>
            <p:cNvSpPr/>
            <p:nvPr/>
          </p:nvSpPr>
          <p:spPr>
            <a:xfrm>
              <a:off x="9086018" y="3603064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</a:rPr>
                <a:t>UWP Project</a:t>
              </a:r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086019" y="39463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prstClr val="white"/>
                  </a:solidFill>
                </a:rPr>
                <a:t>XAML</a:t>
              </a:r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086019" y="43019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prstClr val="white"/>
                  </a:solidFill>
                </a:rPr>
                <a:t>XAML Code Behind</a:t>
              </a:r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9086018" y="46430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Platform Value Converters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086018" y="49986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Platform Services</a:t>
              </a:r>
            </a:p>
          </p:txBody>
        </p:sp>
      </p:grpSp>
      <p:cxnSp>
        <p:nvCxnSpPr>
          <p:cNvPr id="5" name="Elbow Connector 4"/>
          <p:cNvCxnSpPr>
            <a:stCxn id="117" idx="1"/>
            <a:endCxn id="133" idx="0"/>
          </p:cNvCxnSpPr>
          <p:nvPr/>
        </p:nvCxnSpPr>
        <p:spPr>
          <a:xfrm rot="10800000" flipV="1">
            <a:off x="4113358" y="1241611"/>
            <a:ext cx="2906915" cy="5404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43" idx="1"/>
            <a:endCxn id="128" idx="2"/>
          </p:cNvCxnSpPr>
          <p:nvPr/>
        </p:nvCxnSpPr>
        <p:spPr>
          <a:xfrm rot="10800000">
            <a:off x="4113356" y="3917363"/>
            <a:ext cx="2906916" cy="4212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7" idx="1"/>
            <a:endCxn id="136" idx="3"/>
          </p:cNvCxnSpPr>
          <p:nvPr/>
        </p:nvCxnSpPr>
        <p:spPr>
          <a:xfrm flipH="1">
            <a:off x="4973781" y="2665726"/>
            <a:ext cx="162820" cy="49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43" idx="2"/>
            <a:endCxn id="139" idx="2"/>
          </p:cNvCxnSpPr>
          <p:nvPr/>
        </p:nvCxnSpPr>
        <p:spPr>
          <a:xfrm rot="5400000" flipH="1">
            <a:off x="3969168" y="560440"/>
            <a:ext cx="1346008" cy="6477051"/>
          </a:xfrm>
          <a:prstGeom prst="bentConnector3">
            <a:avLst>
              <a:gd name="adj1" fmla="val -16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>
            <a:stCxn id="114" idx="1"/>
            <a:endCxn id="138" idx="0"/>
          </p:cNvCxnSpPr>
          <p:nvPr/>
        </p:nvCxnSpPr>
        <p:spPr>
          <a:xfrm rot="10800000" flipV="1">
            <a:off x="1403647" y="979546"/>
            <a:ext cx="5616626" cy="818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stCxn id="49" idx="2"/>
            <a:endCxn id="139" idx="1"/>
          </p:cNvCxnSpPr>
          <p:nvPr/>
        </p:nvCxnSpPr>
        <p:spPr>
          <a:xfrm rot="5400000" flipH="1">
            <a:off x="3105611" y="430221"/>
            <a:ext cx="329024" cy="5453804"/>
          </a:xfrm>
          <a:prstGeom prst="bentConnector4">
            <a:avLst>
              <a:gd name="adj1" fmla="val -255806"/>
              <a:gd name="adj2" fmla="val 1041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Elbow Connector 183"/>
          <p:cNvCxnSpPr>
            <a:stCxn id="43" idx="1"/>
            <a:endCxn id="136" idx="2"/>
          </p:cNvCxnSpPr>
          <p:nvPr/>
        </p:nvCxnSpPr>
        <p:spPr>
          <a:xfrm rot="10800000">
            <a:off x="4113356" y="2848897"/>
            <a:ext cx="2906916" cy="148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87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sz="4000" dirty="0" smtClean="0"/>
              <a:t>Application Lifecycle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prstClr val="white"/>
                </a:solidFill>
              </a:rPr>
              <a:t>SplashScreen</a:t>
            </a:r>
            <a:r>
              <a:rPr lang="en-US" dirty="0">
                <a:solidFill>
                  <a:prstClr val="white"/>
                </a:solidFill>
              </a:rPr>
              <a:t> : </a:t>
            </a:r>
            <a:r>
              <a:rPr lang="en-US" dirty="0" err="1">
                <a:solidFill>
                  <a:prstClr val="white"/>
                </a:solidFill>
              </a:rPr>
              <a:t>MvxSplashScreenActivity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Setup : </a:t>
            </a:r>
            <a:r>
              <a:rPr lang="en-US" dirty="0" err="1" smtClean="0">
                <a:solidFill>
                  <a:prstClr val="white"/>
                </a:solidFill>
              </a:rPr>
              <a:t>MvxAndroidSetup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1101" y="2355726"/>
            <a:ext cx="827586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App : </a:t>
            </a:r>
            <a:r>
              <a:rPr lang="en-US" dirty="0" err="1" smtClean="0">
                <a:solidFill>
                  <a:prstClr val="white"/>
                </a:solidFill>
              </a:rPr>
              <a:t>MvxApplication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3607" y="3683117"/>
            <a:ext cx="260639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LoginActivity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</a:rPr>
              <a:t>: </a:t>
            </a:r>
            <a:r>
              <a:rPr lang="en-US" dirty="0" err="1">
                <a:solidFill>
                  <a:prstClr val="white"/>
                </a:solidFill>
              </a:rPr>
              <a:t>MvxAppCompatActivity</a:t>
            </a:r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3607" y="4362435"/>
            <a:ext cx="8283363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LoginViewModel</a:t>
            </a:r>
            <a:r>
              <a:rPr lang="en-US" dirty="0" smtClean="0">
                <a:solidFill>
                  <a:prstClr val="white"/>
                </a:solidFill>
              </a:rPr>
              <a:t> : </a:t>
            </a:r>
            <a:r>
              <a:rPr lang="en-US" dirty="0" err="1" smtClean="0">
                <a:solidFill>
                  <a:prstClr val="white"/>
                </a:solidFill>
              </a:rPr>
              <a:t>MvxViewModel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6127461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prstClr val="white"/>
                </a:solidFill>
              </a:rPr>
              <a:t>AppDelegate</a:t>
            </a:r>
            <a:r>
              <a:rPr lang="en-US" dirty="0">
                <a:solidFill>
                  <a:prstClr val="white"/>
                </a:solidFill>
              </a:rPr>
              <a:t> : </a:t>
            </a:r>
            <a:r>
              <a:rPr lang="en-US" dirty="0" err="1">
                <a:solidFill>
                  <a:prstClr val="white"/>
                </a:solidFill>
              </a:rPr>
              <a:t>MvxApplicationDelegate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6127461" y="1682632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Setup : </a:t>
            </a:r>
            <a:r>
              <a:rPr lang="en-US" dirty="0" err="1">
                <a:solidFill>
                  <a:prstClr val="white"/>
                </a:solidFill>
              </a:rPr>
              <a:t>MvxIosSetup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6127461" y="3016083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prstClr val="white"/>
                </a:solidFill>
              </a:rPr>
              <a:t>ViewsContainer</a:t>
            </a:r>
            <a:r>
              <a:rPr lang="en-US" sz="1400" dirty="0" smtClean="0">
                <a:solidFill>
                  <a:prstClr val="white"/>
                </a:solidFill>
              </a:rPr>
              <a:t> : </a:t>
            </a:r>
            <a:r>
              <a:rPr lang="en-US" sz="1400" dirty="0" err="1" smtClean="0">
                <a:solidFill>
                  <a:prstClr val="white"/>
                </a:solidFill>
              </a:rPr>
              <a:t>MvxIosViewsContainer</a:t>
            </a:r>
            <a:endParaRPr lang="en-US" sz="1400" dirty="0" smtClean="0">
              <a:solidFill>
                <a:prstClr val="white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6127461" y="3702078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prstClr val="white"/>
                </a:solidFill>
              </a:rPr>
              <a:t>LoginViewController</a:t>
            </a:r>
            <a:r>
              <a:rPr lang="en-US" sz="1400" dirty="0" smtClean="0">
                <a:solidFill>
                  <a:prstClr val="white"/>
                </a:solidFill>
              </a:rPr>
              <a:t>: </a:t>
            </a:r>
            <a:r>
              <a:rPr lang="en-US" sz="1400" dirty="0" err="1">
                <a:solidFill>
                  <a:prstClr val="white"/>
                </a:solidFill>
              </a:rPr>
              <a:t>MvxViewController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endParaRPr lang="en-US" sz="1400" dirty="0" smtClean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77390" y="102227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App </a:t>
            </a:r>
            <a:r>
              <a:rPr lang="en-US">
                <a:solidFill>
                  <a:prstClr val="white"/>
                </a:solidFill>
              </a:rPr>
              <a:t>: Application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277390" y="1676309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Setup </a:t>
            </a:r>
            <a:r>
              <a:rPr lang="en-US" dirty="0">
                <a:solidFill>
                  <a:prstClr val="white"/>
                </a:solidFill>
              </a:rPr>
              <a:t>: </a:t>
            </a:r>
            <a:endParaRPr lang="en-US" dirty="0" smtClean="0">
              <a:solidFill>
                <a:prstClr val="white"/>
              </a:solidFill>
            </a:endParaRPr>
          </a:p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MvxWindowsSetup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77638" y="369332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LoginPage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</a:rPr>
              <a:t>: </a:t>
            </a:r>
            <a:endParaRPr lang="en-US" dirty="0" smtClean="0">
              <a:solidFill>
                <a:prstClr val="white"/>
              </a:solidFill>
            </a:endParaRPr>
          </a:p>
          <a:p>
            <a:pPr algn="ctr"/>
            <a:r>
              <a:rPr lang="en-US" dirty="0" err="1">
                <a:solidFill>
                  <a:prstClr val="white"/>
                </a:solidFill>
              </a:rPr>
              <a:t>MvxWindowsPage</a:t>
            </a:r>
            <a:endParaRPr lang="en-US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54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Identify first view model of application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Shared App initialization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7604" y="2335585"/>
            <a:ext cx="71287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public</a:t>
            </a:r>
            <a:r>
              <a:rPr lang="en-US" dirty="0">
                <a:solidFill>
                  <a:prstClr val="black"/>
                </a:solidFill>
              </a:rPr>
              <a:t> class App : </a:t>
            </a:r>
            <a:r>
              <a:rPr lang="en-US" dirty="0" err="1" smtClean="0">
                <a:solidFill>
                  <a:prstClr val="black"/>
                </a:solidFill>
              </a:rPr>
              <a:t>MvxApplication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{</a:t>
            </a:r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   public</a:t>
            </a:r>
            <a:r>
              <a:rPr lang="en-US" dirty="0">
                <a:solidFill>
                  <a:prstClr val="black"/>
                </a:solidFill>
              </a:rPr>
              <a:t> override void Initialize</a:t>
            </a:r>
            <a:r>
              <a:rPr lang="en-US" dirty="0" smtClean="0">
                <a:solidFill>
                  <a:prstClr val="black"/>
                </a:solidFill>
              </a:rPr>
              <a:t>()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{</a:t>
            </a:r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        </a:t>
            </a:r>
            <a:r>
              <a:rPr lang="en-US" dirty="0" err="1" smtClean="0">
                <a:solidFill>
                  <a:prstClr val="black"/>
                </a:solidFill>
              </a:rPr>
              <a:t>base.Initialize</a:t>
            </a:r>
            <a:r>
              <a:rPr lang="en-US" dirty="0" smtClean="0">
                <a:solidFill>
                  <a:prstClr val="black"/>
                </a:solidFill>
              </a:rPr>
              <a:t>();</a:t>
            </a:r>
          </a:p>
          <a:p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        </a:t>
            </a:r>
            <a:r>
              <a:rPr lang="en-US" dirty="0" err="1" smtClean="0">
                <a:solidFill>
                  <a:prstClr val="black"/>
                </a:solidFill>
              </a:rPr>
              <a:t>Mvx.RegisterType</a:t>
            </a:r>
            <a:r>
              <a:rPr lang="en-US" dirty="0" smtClean="0">
                <a:solidFill>
                  <a:prstClr val="black"/>
                </a:solidFill>
              </a:rPr>
              <a:t>&lt;</a:t>
            </a:r>
            <a:r>
              <a:rPr lang="en-US" dirty="0" err="1" smtClean="0">
                <a:solidFill>
                  <a:prstClr val="black"/>
                </a:solidFill>
              </a:rPr>
              <a:t>ICustomerService</a:t>
            </a:r>
            <a:r>
              <a:rPr lang="en-US" dirty="0">
                <a:solidFill>
                  <a:prstClr val="black"/>
                </a:solidFill>
              </a:rPr>
              <a:t>, </a:t>
            </a:r>
            <a:r>
              <a:rPr lang="en-US" dirty="0" err="1">
                <a:solidFill>
                  <a:prstClr val="black"/>
                </a:solidFill>
              </a:rPr>
              <a:t>CustomerService</a:t>
            </a:r>
            <a:r>
              <a:rPr lang="en-US" dirty="0" smtClean="0">
                <a:solidFill>
                  <a:prstClr val="black"/>
                </a:solidFill>
              </a:rPr>
              <a:t>&gt;();</a:t>
            </a:r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        </a:t>
            </a:r>
            <a:r>
              <a:rPr lang="en-US" dirty="0" err="1" smtClean="0">
                <a:solidFill>
                  <a:prstClr val="black"/>
                </a:solidFill>
              </a:rPr>
              <a:t>RegisterAppStart</a:t>
            </a:r>
            <a:r>
              <a:rPr lang="en-US" dirty="0" smtClean="0">
                <a:solidFill>
                  <a:prstClr val="black"/>
                </a:solidFill>
              </a:rPr>
              <a:t>&lt;</a:t>
            </a:r>
            <a:r>
              <a:rPr lang="en-US" dirty="0" err="1" smtClean="0">
                <a:solidFill>
                  <a:prstClr val="black"/>
                </a:solidFill>
              </a:rPr>
              <a:t>CustomerListViewModel</a:t>
            </a:r>
            <a:r>
              <a:rPr lang="en-US" dirty="0">
                <a:solidFill>
                  <a:prstClr val="black"/>
                </a:solidFill>
              </a:rPr>
              <a:t>&gt;();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    </a:t>
            </a:r>
            <a:r>
              <a:rPr lang="en-US" dirty="0" smtClean="0">
                <a:solidFill>
                  <a:prstClr val="black"/>
                </a:solidFill>
              </a:rPr>
              <a:t>}</a:t>
            </a:r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}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53444" y="2322662"/>
            <a:ext cx="165618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Line Callout 1 7"/>
          <p:cNvSpPr/>
          <p:nvPr/>
        </p:nvSpPr>
        <p:spPr>
          <a:xfrm>
            <a:off x="5202070" y="1640879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Must inherit from </a:t>
            </a:r>
            <a:r>
              <a:rPr lang="en-US" dirty="0" err="1" smtClean="0">
                <a:solidFill>
                  <a:prstClr val="white"/>
                </a:solidFill>
              </a:rPr>
              <a:t>MvxApplication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47800" y="3431333"/>
            <a:ext cx="612068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Line Callout 1 9"/>
          <p:cNvSpPr/>
          <p:nvPr/>
        </p:nvSpPr>
        <p:spPr>
          <a:xfrm>
            <a:off x="5904148" y="224019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9614"/>
              <a:gd name="adj4" fmla="val -56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Shared app registration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47800" y="3974127"/>
            <a:ext cx="482453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Line Callout 1 11"/>
          <p:cNvSpPr/>
          <p:nvPr/>
        </p:nvSpPr>
        <p:spPr>
          <a:xfrm>
            <a:off x="6138174" y="278025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9614"/>
              <a:gd name="adj4" fmla="val -56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Identify application’s first view model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70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isual Studio Live! Las Vegas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9CB89F24715D4C80B5CC9C0874DC6F" ma:contentTypeVersion="0" ma:contentTypeDescription="Create a new document." ma:contentTypeScope="" ma:versionID="eb11805da51a53c79fc60d780867cb7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9c45ee31b11e05051fa505d283f9b8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9A0B280-3BB9-422C-9C1C-5BD4A5737E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E3F5999-1790-4546-957A-2F340C1ED3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584A5C-5E41-439F-9C0F-051B3AD410E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1234</Words>
  <Application>Microsoft Macintosh PowerPoint</Application>
  <PresentationFormat>On-screen Show (16:9)</PresentationFormat>
  <Paragraphs>335</Paragraphs>
  <Slides>37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Calibri</vt:lpstr>
      <vt:lpstr>Consolas</vt:lpstr>
      <vt:lpstr>Helvetica</vt:lpstr>
      <vt:lpstr>Helvetica Light</vt:lpstr>
      <vt:lpstr>Menlo</vt:lpstr>
      <vt:lpstr>Segoe UI</vt:lpstr>
      <vt:lpstr>Segoe UI Semibold</vt:lpstr>
      <vt:lpstr>Times</vt:lpstr>
      <vt:lpstr>Times New Roman</vt:lpstr>
      <vt:lpstr>Arial</vt:lpstr>
      <vt:lpstr>Custom Design</vt:lpstr>
      <vt:lpstr>Visual Studio Live! Las Vegas 2017</vt:lpstr>
      <vt:lpstr>1_Custom Design</vt:lpstr>
      <vt:lpstr>PowerPoint Presentation</vt:lpstr>
      <vt:lpstr>PowerPoint Presentation</vt:lpstr>
      <vt:lpstr>Application Architecture</vt:lpstr>
      <vt:lpstr>Layers Represent Decision Points</vt:lpstr>
      <vt:lpstr>Framework Capability Overlap</vt:lpstr>
      <vt:lpstr>The Mvvm Pattern</vt:lpstr>
      <vt:lpstr>Typical Project Structure</vt:lpstr>
      <vt:lpstr>Application Lifecycle</vt:lpstr>
      <vt:lpstr>MvxApplication</vt:lpstr>
      <vt:lpstr>Creating the View Model</vt:lpstr>
      <vt:lpstr>Construction</vt:lpstr>
      <vt:lpstr>Init – Passing parameters (part 1)</vt:lpstr>
      <vt:lpstr>Init – Passing parameters (part 2)</vt:lpstr>
      <vt:lpstr>The Start method</vt:lpstr>
      <vt:lpstr>Demo – Setting up MVVMCross</vt:lpstr>
      <vt:lpstr>PowerPoint Presentation</vt:lpstr>
      <vt:lpstr>Moving from Xamarin Platform to Forms</vt:lpstr>
      <vt:lpstr>Layouts</vt:lpstr>
      <vt:lpstr>Forms Project Structure</vt:lpstr>
      <vt:lpstr>Some Extra Things to Think About with Xamarin Forms</vt:lpstr>
      <vt:lpstr>MVVMCross and  Xamarin Forms</vt:lpstr>
      <vt:lpstr>Key Entities</vt:lpstr>
      <vt:lpstr>Application Lifecycle</vt:lpstr>
      <vt:lpstr>Xamarin Forms Binding</vt:lpstr>
      <vt:lpstr>Creating a Value Converter</vt:lpstr>
      <vt:lpstr>Demo – Using Forms with MVVMCross</vt:lpstr>
      <vt:lpstr>Ways To Customize / Platform</vt:lpstr>
      <vt:lpstr>Custom Renderers</vt:lpstr>
      <vt:lpstr>Demo – Creating a Custom Renderer</vt:lpstr>
      <vt:lpstr>Adding in Material Design</vt:lpstr>
      <vt:lpstr>Demo – Adding Material Design Styles</vt:lpstr>
      <vt:lpstr>Bindable Native Views</vt:lpstr>
      <vt:lpstr>Creating a Native View</vt:lpstr>
      <vt:lpstr>Bindable Native Views in Code</vt:lpstr>
      <vt:lpstr>Demo – Bindable Native Views</vt:lpstr>
      <vt:lpstr>Links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2017-03-15T21:56:37Z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0x0101004A9CB89F24715D4C80B5CC9C0874DC6F</vt:lpwstr>
  </property>
</Properties>
</file>